
<file path=[Content_Types].xml><?xml version="1.0" encoding="utf-8"?>
<Types xmlns="http://schemas.openxmlformats.org/package/2006/content-types">
  <Default Extension="bin" ContentType="audio/unknown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6" r:id="rId1"/>
  </p:sldMasterIdLst>
  <p:notesMasterIdLst>
    <p:notesMasterId r:id="rId47"/>
  </p:notesMasterIdLst>
  <p:handoutMasterIdLst>
    <p:handoutMasterId r:id="rId48"/>
  </p:handoutMasterIdLst>
  <p:sldIdLst>
    <p:sldId id="256" r:id="rId2"/>
    <p:sldId id="275" r:id="rId3"/>
    <p:sldId id="274" r:id="rId4"/>
    <p:sldId id="272" r:id="rId5"/>
    <p:sldId id="293" r:id="rId6"/>
    <p:sldId id="294" r:id="rId7"/>
    <p:sldId id="260" r:id="rId8"/>
    <p:sldId id="257" r:id="rId9"/>
    <p:sldId id="297" r:id="rId10"/>
    <p:sldId id="258" r:id="rId11"/>
    <p:sldId id="259" r:id="rId12"/>
    <p:sldId id="276" r:id="rId13"/>
    <p:sldId id="277" r:id="rId14"/>
    <p:sldId id="261" r:id="rId15"/>
    <p:sldId id="296" r:id="rId16"/>
    <p:sldId id="262" r:id="rId17"/>
    <p:sldId id="263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8" r:id="rId33"/>
    <p:sldId id="299" r:id="rId34"/>
    <p:sldId id="292" r:id="rId35"/>
    <p:sldId id="301" r:id="rId36"/>
    <p:sldId id="295" r:id="rId37"/>
    <p:sldId id="306" r:id="rId38"/>
    <p:sldId id="303" r:id="rId39"/>
    <p:sldId id="302" r:id="rId40"/>
    <p:sldId id="305" r:id="rId41"/>
    <p:sldId id="307" r:id="rId42"/>
    <p:sldId id="304" r:id="rId43"/>
    <p:sldId id="271" r:id="rId44"/>
    <p:sldId id="264" r:id="rId45"/>
    <p:sldId id="269" r:id="rId46"/>
  </p:sldIdLst>
  <p:sldSz cx="9144000" cy="6858000" type="screen4x3"/>
  <p:notesSz cx="9296400" cy="7010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b="1" kern="1200">
        <a:solidFill>
          <a:schemeClr val="bg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2" autoAdjust="0"/>
  </p:normalViewPr>
  <p:slideViewPr>
    <p:cSldViewPr>
      <p:cViewPr varScale="1">
        <p:scale>
          <a:sx n="70" d="100"/>
          <a:sy n="70" d="100"/>
        </p:scale>
        <p:origin x="5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028440" cy="3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5809" y="1"/>
            <a:ext cx="4028440" cy="3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658369"/>
            <a:ext cx="4028440" cy="3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5809" y="6658369"/>
            <a:ext cx="4028440" cy="350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57" tIns="46429" rIns="92857" bIns="46429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solidFill>
                  <a:schemeClr val="tx1"/>
                </a:solidFill>
                <a:effectLst/>
              </a:defRPr>
            </a:lvl1pPr>
          </a:lstStyle>
          <a:p>
            <a:fld id="{99A74C20-3DCB-4CF8-AD02-1646A3AF857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797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738" y="0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3640D-F07F-42E1-A906-167740C8E896}" type="datetimeFigureOut">
              <a:rPr lang="en-US" smtClean="0"/>
              <a:t>2/3/2014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30275" y="3330575"/>
            <a:ext cx="7435850" cy="315436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7975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738" y="6657975"/>
            <a:ext cx="4029075" cy="350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D8709-EB96-4BE4-AA42-0B1CC9BFF8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671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/>
          </a:p>
        </p:txBody>
      </p:sp>
      <p:sp>
        <p:nvSpPr>
          <p:cNvPr id="317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901950" y="530225"/>
            <a:ext cx="3492500" cy="2619375"/>
          </a:xfrm>
          <a:ln cap="flat"/>
        </p:spPr>
      </p:sp>
    </p:spTree>
    <p:extLst>
      <p:ext uri="{BB962C8B-B14F-4D97-AF65-F5344CB8AC3E}">
        <p14:creationId xmlns:p14="http://schemas.microsoft.com/office/powerpoint/2010/main" val="4292141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D8A19FD-F990-41E8-8AE6-B78DAD282B0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3FA5-3633-4D28-9F27-F582BBAB26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3D0043-D647-4D1E-8507-820123B16BD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752600"/>
            <a:ext cx="3810000" cy="41910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752600"/>
            <a:ext cx="38100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6FEF375-F288-476E-969F-D0B64DF130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661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CF99D6-9EAF-4323-AF00-2095AB87967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7D39265-6B21-47F2-9E8C-B5F1949830E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990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752600"/>
            <a:ext cx="38100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752600"/>
            <a:ext cx="3810000" cy="41910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019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8000" y="6019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C0A8A86-E53E-4985-9B40-6C6B4C4D9A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170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9192A57-5CF2-4A7C-8090-F1EFD4313F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962DB-418B-4CFD-89C7-40B7DE0F0D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CF347-6DC6-4D8F-8D72-26125588BEA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F0CDB-428E-432E-B888-555CFADFF73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6EA6B-EF18-4164-81F1-6397484E992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AF4336-54E8-43E7-8DCF-B3D5AE20EE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BCFD216-08DF-4BFB-80B1-C0308D96518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996DC2B-E5E5-462D-A0D4-3763591C387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29841B6-497F-4C41-BB52-DED90F078D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  <p:sldLayoutId id="2147483810" r:id="rId14"/>
    <p:sldLayoutId id="2147483811" r:id="rId15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4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49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7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81000"/>
            <a:ext cx="8305800" cy="838200"/>
          </a:xfrm>
        </p:spPr>
        <p:txBody>
          <a:bodyPr>
            <a:normAutofit/>
          </a:bodyPr>
          <a:lstStyle/>
          <a:p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What was the meaning 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U.S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Civil War?</a:t>
            </a:r>
          </a:p>
          <a:p>
            <a:pPr algn="l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5697"/>
            <a:ext cx="8686800" cy="708025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CIVIL </a:t>
            </a:r>
            <a:r>
              <a:rPr lang="en-US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WAR (1861-1865)</a:t>
            </a:r>
            <a:endParaRPr lang="en-US" sz="3200" b="1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052" name="Picture 4" descr="grant-1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101435"/>
            <a:ext cx="2362200" cy="3505200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1283648" y="1378988"/>
            <a:ext cx="152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GRANT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1095578" y="1901106"/>
            <a:ext cx="34326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“This is a war</a:t>
            </a:r>
            <a:b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to keep the </a:t>
            </a:r>
            <a:b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Union together.”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5322606" y="1874044"/>
            <a:ext cx="388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“This is a war for Southern </a:t>
            </a:r>
            <a:b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Independence</a:t>
            </a:r>
            <a:r>
              <a:rPr 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.”</a:t>
            </a:r>
          </a:p>
        </p:txBody>
      </p:sp>
      <p:pic>
        <p:nvPicPr>
          <p:cNvPr id="2057" name="Picture 9" descr="Robert E L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6077" y="3101435"/>
            <a:ext cx="2438044" cy="3404429"/>
          </a:xfrm>
          <a:prstGeom prst="rect">
            <a:avLst/>
          </a:prstGeom>
          <a:noFill/>
        </p:spPr>
      </p:pic>
      <p:sp>
        <p:nvSpPr>
          <p:cNvPr id="2058" name="Text Box 10"/>
          <p:cNvSpPr txBox="1">
            <a:spLocks noChangeArrowheads="1"/>
          </p:cNvSpPr>
          <p:nvPr/>
        </p:nvSpPr>
        <p:spPr bwMode="auto">
          <a:xfrm>
            <a:off x="5791200" y="1354932"/>
            <a:ext cx="11430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/>
      <p:bldP spid="2054" grpId="0"/>
      <p:bldP spid="2056" grpId="0"/>
      <p:bldP spid="205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0" y="1295400"/>
            <a:ext cx="9144000" cy="39624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 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</a:t>
            </a:r>
            <a:r>
              <a:rPr lang="en-US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Economy 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based on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_______________.</a:t>
            </a:r>
          </a:p>
          <a:p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Southern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 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fed the North.</a:t>
            </a:r>
          </a:p>
          <a:p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Favored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____________ 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of slavery.</a:t>
            </a:r>
          </a:p>
          <a:p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Wanted a high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</a:t>
            </a:r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 protect industries in the North.</a:t>
            </a:r>
          </a:p>
          <a:p>
            <a:r>
              <a:rPr lang="en-US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Believed in a strong </a:t>
            </a: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 _____________.</a:t>
            </a:r>
          </a:p>
        </p:txBody>
      </p:sp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27062" y="685800"/>
            <a:ext cx="9144000" cy="715963"/>
          </a:xfrm>
        </p:spPr>
        <p:txBody>
          <a:bodyPr/>
          <a:lstStyle/>
          <a:p>
            <a:pPr algn="ctr"/>
            <a:r>
              <a:rPr lang="en-US" sz="32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UNION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81000" y="1752600"/>
            <a:ext cx="228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Industrial </a:t>
            </a:r>
            <a:endParaRPr 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5867400" y="1752600"/>
            <a:ext cx="327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Manufacturing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2362200" y="2209800"/>
            <a:ext cx="152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Cotton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033899" y="26670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abolition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280161" y="32004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tariff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810000" y="41148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National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5638800" y="4114800"/>
            <a:ext cx="2590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Government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4103" grpId="0"/>
      <p:bldP spid="4104" grpId="0"/>
      <p:bldP spid="4105" grpId="0"/>
      <p:bldP spid="4106" grpId="0"/>
      <p:bldP spid="4107" grpId="0"/>
      <p:bldP spid="41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579438"/>
          </a:xfrm>
        </p:spPr>
        <p:txBody>
          <a:bodyPr/>
          <a:lstStyle/>
          <a:p>
            <a:pPr algn="ctr"/>
            <a:r>
              <a:rPr lang="en-US" sz="32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UNION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en-US" sz="2800"/>
          </a:p>
          <a:p>
            <a:endParaRPr lang="en-US" sz="2800"/>
          </a:p>
          <a:p>
            <a:endParaRPr lang="en-US" sz="2800"/>
          </a:p>
        </p:txBody>
      </p:sp>
      <p:graphicFrame>
        <p:nvGraphicFramePr>
          <p:cNvPr id="5146" name="Group 26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556701674"/>
              </p:ext>
            </p:extLst>
          </p:nvPr>
        </p:nvGraphicFramePr>
        <p:xfrm>
          <a:off x="914400" y="1524000"/>
          <a:ext cx="7543800" cy="4206558"/>
        </p:xfrm>
        <a:graphic>
          <a:graphicData uri="http://schemas.openxmlformats.org/drawingml/2006/table">
            <a:tbl>
              <a:tblPr/>
              <a:tblGrid>
                <a:gridCol w="3771900"/>
                <a:gridCol w="3771900"/>
              </a:tblGrid>
              <a:tr h="5334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STRENGTHS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WEAKNESSES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7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9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0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1447800" y="1981200"/>
            <a:ext cx="2895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Large Industrial Base to build war materials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4876800" y="2133600"/>
            <a:ext cx="3429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Poor </a:t>
            </a: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Military leadership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1524000" y="3505200"/>
            <a:ext cx="3581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Much larger population</a:t>
            </a:r>
          </a:p>
        </p:txBody>
      </p:sp>
      <p:sp>
        <p:nvSpPr>
          <p:cNvPr id="5149" name="Text Box 29"/>
          <p:cNvSpPr txBox="1">
            <a:spLocks noChangeArrowheads="1"/>
          </p:cNvSpPr>
          <p:nvPr/>
        </p:nvSpPr>
        <p:spPr bwMode="auto">
          <a:xfrm>
            <a:off x="4953000" y="3505200"/>
            <a:ext cx="3200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Larger area to defend</a:t>
            </a:r>
          </a:p>
        </p:txBody>
      </p:sp>
      <p:sp>
        <p:nvSpPr>
          <p:cNvPr id="9" name="Text Box 28"/>
          <p:cNvSpPr txBox="1">
            <a:spLocks noChangeArrowheads="1"/>
          </p:cNvSpPr>
          <p:nvPr/>
        </p:nvSpPr>
        <p:spPr bwMode="auto">
          <a:xfrm>
            <a:off x="1524000" y="4648200"/>
            <a:ext cx="3581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More Technology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5" grpId="0"/>
      <p:bldP spid="5147" grpId="0"/>
      <p:bldP spid="5148" grpId="0"/>
      <p:bldP spid="5149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8" name="Rectangle 4"/>
          <p:cNvSpPr>
            <a:spLocks noGrp="1" noChangeArrowheads="1"/>
          </p:cNvSpPr>
          <p:nvPr>
            <p:ph idx="1"/>
          </p:nvPr>
        </p:nvSpPr>
        <p:spPr>
          <a:xfrm>
            <a:off x="525780" y="1920240"/>
            <a:ext cx="3611880" cy="4309110"/>
          </a:xfrm>
        </p:spPr>
        <p:txBody>
          <a:bodyPr lIns="82296" tIns="41148" rIns="82296" bIns="41148"/>
          <a:lstStyle/>
          <a:p>
            <a:pPr marL="552927">
              <a:buBlip>
                <a:blip r:embed="rId3"/>
              </a:buBlip>
              <a:tabLst>
                <a:tab pos="508635" algn="l"/>
                <a:tab pos="931545" algn="l"/>
                <a:tab pos="1377315" algn="l"/>
              </a:tabLst>
            </a:pPr>
            <a:r>
              <a:rPr lang="en-US" dirty="0" smtClean="0"/>
              <a:t>Squeeze the South</a:t>
            </a:r>
          </a:p>
          <a:p>
            <a:pPr marL="998697" lvl="1">
              <a:spcBef>
                <a:spcPts val="1980"/>
              </a:spcBef>
              <a:buBlip>
                <a:blip r:embed="rId3"/>
              </a:buBlip>
              <a:tabLst>
                <a:tab pos="508635" algn="l"/>
                <a:tab pos="931545" algn="l"/>
                <a:tab pos="1377315" algn="l"/>
              </a:tabLst>
            </a:pPr>
            <a:r>
              <a:rPr lang="ja-JP" altLang="en-US" dirty="0" smtClean="0"/>
              <a:t>“</a:t>
            </a:r>
            <a:r>
              <a:rPr lang="en-US" altLang="ja-JP" dirty="0" smtClean="0"/>
              <a:t>Anaconda</a:t>
            </a:r>
            <a:r>
              <a:rPr lang="ja-JP" altLang="en-US" dirty="0" smtClean="0"/>
              <a:t>”</a:t>
            </a:r>
            <a:r>
              <a:rPr lang="en-US" altLang="ja-JP" dirty="0" smtClean="0"/>
              <a:t> plan</a:t>
            </a:r>
          </a:p>
          <a:p>
            <a:pPr marL="998697" lvl="1">
              <a:spcBef>
                <a:spcPts val="1980"/>
              </a:spcBef>
              <a:buBlip>
                <a:blip r:embed="rId3"/>
              </a:buBlip>
              <a:tabLst>
                <a:tab pos="508635" algn="l"/>
                <a:tab pos="931545" algn="l"/>
                <a:tab pos="1377315" algn="l"/>
              </a:tabLst>
            </a:pPr>
            <a:r>
              <a:rPr lang="en-US" dirty="0" smtClean="0"/>
              <a:t>Blockade Southern ports</a:t>
            </a:r>
          </a:p>
          <a:p>
            <a:pPr marL="998697" lvl="1">
              <a:spcBef>
                <a:spcPts val="1980"/>
              </a:spcBef>
              <a:buBlip>
                <a:blip r:embed="rId3"/>
              </a:buBlip>
              <a:tabLst>
                <a:tab pos="508635" algn="l"/>
                <a:tab pos="931545" algn="l"/>
                <a:tab pos="1377315" algn="l"/>
              </a:tabLst>
            </a:pPr>
            <a:r>
              <a:rPr lang="en-US" dirty="0" smtClean="0"/>
              <a:t>Gain control of Mississippi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dirty="0" smtClean="0"/>
              <a:t>Northern Strategy</a:t>
            </a:r>
          </a:p>
        </p:txBody>
      </p:sp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936" y="1680210"/>
            <a:ext cx="4561056" cy="4911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28162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7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eaLnBrk="1" hangingPunct="1"/>
            <a:endParaRPr lang="en-US" smtClean="0"/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 lIns="82296" tIns="41148" rIns="82296" bIns="41148"/>
          <a:lstStyle/>
          <a:p>
            <a:pPr eaLnBrk="1" hangingPunct="1"/>
            <a:endParaRPr lang="en-US" smtClean="0"/>
          </a:p>
        </p:txBody>
      </p:sp>
      <p:pic>
        <p:nvPicPr>
          <p:cNvPr id="3481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16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229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CONFEDERACY</a:t>
            </a:r>
          </a:p>
        </p:txBody>
      </p:sp>
      <p:pic>
        <p:nvPicPr>
          <p:cNvPr id="8196" name="Picture 4" descr="jeffdav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831336"/>
            <a:ext cx="2514600" cy="3474559"/>
          </a:xfrm>
          <a:prstGeom prst="rect">
            <a:avLst/>
          </a:prstGeom>
          <a:noFill/>
        </p:spPr>
      </p:pic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1524000"/>
            <a:ext cx="4191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President </a:t>
            </a:r>
            <a:b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Confederacy:</a:t>
            </a: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Jefferson Davis</a:t>
            </a:r>
          </a:p>
          <a:p>
            <a:pPr algn="ctr">
              <a:spcBef>
                <a:spcPct val="50000"/>
              </a:spcBef>
            </a:pPr>
            <a:endParaRPr lang="en-US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62400" y="297180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Jefferson Davis: </a:t>
            </a:r>
          </a:p>
          <a:p>
            <a:pPr marL="457200" indent="-457200">
              <a:defRPr/>
            </a:pPr>
            <a:endParaRPr lang="en-US" b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>
              <a:defRPr/>
            </a:pP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U.S</a:t>
            </a: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 Senator </a:t>
            </a: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who became </a:t>
            </a:r>
          </a:p>
          <a:p>
            <a:pPr marL="457200" indent="-457200">
              <a:defRPr/>
            </a:pP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president </a:t>
            </a: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of </a:t>
            </a: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</a:t>
            </a:r>
          </a:p>
          <a:p>
            <a:pPr marL="457200" indent="-457200">
              <a:defRPr/>
            </a:pP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Confederate </a:t>
            </a: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States of </a:t>
            </a:r>
            <a:endParaRPr lang="en-US" b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457200" indent="-457200">
              <a:defRPr/>
            </a:pP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America</a:t>
            </a:r>
            <a:endParaRPr lang="en-US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229600" cy="609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CONFEDERACY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375447" y="1542516"/>
            <a:ext cx="4191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General </a:t>
            </a: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of </a:t>
            </a: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Confederacy:</a:t>
            </a: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r>
              <a:rPr lang="en-US" sz="2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Robert E. Lee</a:t>
            </a: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spcBef>
                <a:spcPct val="50000"/>
              </a:spcBef>
            </a:pPr>
            <a:endParaRPr lang="en-US" sz="20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7170" name="Picture 2" descr="http://www.nndb.com/people/930/000049783/robert-e-lee-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170" y="2743200"/>
            <a:ext cx="2503554" cy="3474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5933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_________________  _______________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based on,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________________ </a:t>
            </a:r>
            <a:r>
              <a:rPr lang="en-US" sz="2800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,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_____________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in particular.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Depended on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 produce cotton profitably.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Southern cotton accounted for a majority of U.S.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to other countries. The south was a MONEY MAKER!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Hated a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because the South also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more than the North. Feared a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_____________ _____________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from other countries would hurt their economy as well.</a:t>
            </a:r>
          </a:p>
          <a:p>
            <a:pPr>
              <a:lnSpc>
                <a:spcPct val="90000"/>
              </a:lnSpc>
            </a:pP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Believed in state’s rights, among them the right to 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 </a:t>
            </a:r>
            <a:r>
              <a:rPr lang="en-US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federal law and the right of a state to</a:t>
            </a:r>
            <a:r>
              <a:rPr 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___________.</a:t>
            </a:r>
          </a:p>
        </p:txBody>
      </p:sp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CONFEDERACY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33400" y="838200"/>
            <a:ext cx="3048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 Agricultural 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886200" y="830366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economy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762000" y="1295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Cash crops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3962400" y="1264443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cotton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645635" y="1676399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slavery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19100" y="2516736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exports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911409" y="3338557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tariff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6934200" y="3338556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imported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5151334" y="3810000"/>
            <a:ext cx="2057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retaliatory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787637" y="4190999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tariff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495300" y="54102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nullify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1066800" y="57912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secede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CONFEDERACY</a:t>
            </a:r>
          </a:p>
        </p:txBody>
      </p:sp>
      <p:graphicFrame>
        <p:nvGraphicFramePr>
          <p:cNvPr id="10244" name="Group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15627110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622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STRENGTHS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WEAKNESSES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8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6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82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262" name="Text Box 22"/>
          <p:cNvSpPr txBox="1">
            <a:spLocks noChangeArrowheads="1"/>
          </p:cNvSpPr>
          <p:nvPr/>
        </p:nvSpPr>
        <p:spPr bwMode="auto">
          <a:xfrm>
            <a:off x="381000" y="2514600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Large Export economy</a:t>
            </a:r>
          </a:p>
        </p:txBody>
      </p:sp>
      <p:sp>
        <p:nvSpPr>
          <p:cNvPr id="10263" name="Text Box 23"/>
          <p:cNvSpPr txBox="1">
            <a:spLocks noChangeArrowheads="1"/>
          </p:cNvSpPr>
          <p:nvPr/>
        </p:nvSpPr>
        <p:spPr bwMode="auto">
          <a:xfrm>
            <a:off x="4724400" y="2514600"/>
            <a:ext cx="3810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Few Factories to make war material</a:t>
            </a:r>
          </a:p>
        </p:txBody>
      </p:sp>
      <p:sp>
        <p:nvSpPr>
          <p:cNvPr id="10264" name="Text Box 24"/>
          <p:cNvSpPr txBox="1">
            <a:spLocks noChangeArrowheads="1"/>
          </p:cNvSpPr>
          <p:nvPr/>
        </p:nvSpPr>
        <p:spPr bwMode="auto">
          <a:xfrm>
            <a:off x="457200" y="3733800"/>
            <a:ext cx="4038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Good 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Military Leadership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265" name="Text Box 25"/>
          <p:cNvSpPr txBox="1">
            <a:spLocks noChangeArrowheads="1"/>
          </p:cNvSpPr>
          <p:nvPr/>
        </p:nvSpPr>
        <p:spPr bwMode="auto">
          <a:xfrm>
            <a:off x="4648200" y="3581400"/>
            <a:ext cx="38862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Smaller population from which to build an army</a:t>
            </a:r>
          </a:p>
        </p:txBody>
      </p:sp>
      <p:sp>
        <p:nvSpPr>
          <p:cNvPr id="10266" name="Text Box 26"/>
          <p:cNvSpPr txBox="1">
            <a:spLocks noChangeArrowheads="1"/>
          </p:cNvSpPr>
          <p:nvPr/>
        </p:nvSpPr>
        <p:spPr bwMode="auto">
          <a:xfrm>
            <a:off x="533400" y="4876800"/>
            <a:ext cx="3886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People have the will to fight</a:t>
            </a:r>
          </a:p>
        </p:txBody>
      </p:sp>
      <p:sp>
        <p:nvSpPr>
          <p:cNvPr id="10267" name="Text Box 27"/>
          <p:cNvSpPr txBox="1">
            <a:spLocks noChangeArrowheads="1"/>
          </p:cNvSpPr>
          <p:nvPr/>
        </p:nvSpPr>
        <p:spPr bwMode="auto">
          <a:xfrm>
            <a:off x="4724400" y="5029200"/>
            <a:ext cx="3886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Less money and fewer Railroads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2" grpId="0"/>
      <p:bldP spid="10263" grpId="0"/>
      <p:bldP spid="10264" grpId="0"/>
      <p:bldP spid="10266" grpId="0"/>
      <p:bldP spid="1026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Rectangle 3"/>
          <p:cNvSpPr>
            <a:spLocks noGrp="1" noChangeArrowheads="1"/>
          </p:cNvSpPr>
          <p:nvPr>
            <p:ph type="title"/>
          </p:nvPr>
        </p:nvSpPr>
        <p:spPr>
          <a:xfrm>
            <a:off x="388620" y="0"/>
            <a:ext cx="7738110" cy="800100"/>
          </a:xfrm>
        </p:spPr>
        <p:txBody>
          <a:bodyPr lIns="82296" tIns="41148" rIns="82296" bIns="41148"/>
          <a:lstStyle/>
          <a:p>
            <a:pPr algn="l" eaLnBrk="1" hangingPunct="1"/>
            <a:r>
              <a:rPr lang="en-US" dirty="0" smtClean="0"/>
              <a:t>Confederacy Strategy</a:t>
            </a:r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09600" y="1807868"/>
            <a:ext cx="3611880" cy="4309110"/>
          </a:xfrm>
        </p:spPr>
        <p:txBody>
          <a:bodyPr lIns="82296" tIns="41148" rIns="82296" bIns="41148">
            <a:normAutofit fontScale="85000" lnSpcReduction="10000"/>
          </a:bodyPr>
          <a:lstStyle/>
          <a:p>
            <a:pPr marL="552927"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dirty="0" smtClean="0"/>
              <a:t>“King Cotton” Plan</a:t>
            </a:r>
          </a:p>
          <a:p>
            <a:pPr marL="552927">
              <a:buBlip>
                <a:blip r:embed="rId3"/>
              </a:buBlip>
              <a:tabLst>
                <a:tab pos="508635" algn="l"/>
                <a:tab pos="931545" algn="l"/>
              </a:tabLst>
            </a:pPr>
            <a:endParaRPr lang="en-US" dirty="0" smtClean="0"/>
          </a:p>
          <a:p>
            <a:pPr marL="552927"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dirty="0" smtClean="0"/>
              <a:t>Defensive war of attrition (strategy of winning by not losing)</a:t>
            </a:r>
          </a:p>
          <a:p>
            <a:pPr marL="998697" lvl="1">
              <a:spcBef>
                <a:spcPts val="270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dirty="0" smtClean="0"/>
              <a:t>Wear out opponent</a:t>
            </a:r>
          </a:p>
          <a:p>
            <a:pPr marL="998697" lvl="1">
              <a:spcBef>
                <a:spcPts val="270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dirty="0" smtClean="0"/>
              <a:t>G. Washington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strategy in Revolutionary War</a:t>
            </a:r>
          </a:p>
          <a:p>
            <a:pPr marL="552927">
              <a:spcBef>
                <a:spcPts val="270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dirty="0" smtClean="0"/>
              <a:t>Get European support</a:t>
            </a:r>
          </a:p>
        </p:txBody>
      </p:sp>
      <p:pic>
        <p:nvPicPr>
          <p:cNvPr id="35845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28752"/>
            <a:ext cx="4159091" cy="529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6" name="TextBox 7"/>
          <p:cNvSpPr txBox="1">
            <a:spLocks noChangeArrowheads="1"/>
          </p:cNvSpPr>
          <p:nvPr/>
        </p:nvSpPr>
        <p:spPr bwMode="auto">
          <a:xfrm>
            <a:off x="3954780" y="6116978"/>
            <a:ext cx="5692140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2296" tIns="41148" rIns="82296" bIns="41148">
            <a:spAutoFit/>
          </a:bodyPr>
          <a:lstStyle>
            <a:lvl1pPr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1pPr>
            <a:lvl2pPr marL="742950" indent="-28575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2pPr>
            <a:lvl3pPr marL="1143000" indent="-22860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3pPr>
            <a:lvl4pPr marL="1600200" indent="-22860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4pPr>
            <a:lvl5pPr marL="2057400" indent="-22860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9pPr>
          </a:lstStyle>
          <a:p>
            <a:pPr eaLnBrk="1" hangingPunct="1"/>
            <a:r>
              <a:rPr lang="en-US" dirty="0"/>
              <a:t>Jackson, Beauregard, Lee</a:t>
            </a:r>
          </a:p>
        </p:txBody>
      </p:sp>
    </p:spTree>
    <p:extLst>
      <p:ext uri="{BB962C8B-B14F-4D97-AF65-F5344CB8AC3E}">
        <p14:creationId xmlns:p14="http://schemas.microsoft.com/office/powerpoint/2010/main" val="239285510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610" y="2034540"/>
            <a:ext cx="3440430" cy="396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Rectangle 4"/>
          <p:cNvSpPr>
            <a:spLocks noGrp="1" noChangeArrowheads="1"/>
          </p:cNvSpPr>
          <p:nvPr>
            <p:ph type="title"/>
          </p:nvPr>
        </p:nvSpPr>
        <p:spPr>
          <a:xfrm>
            <a:off x="182880" y="274320"/>
            <a:ext cx="7738110" cy="800100"/>
          </a:xfrm>
        </p:spPr>
        <p:txBody>
          <a:bodyPr lIns="82296" tIns="41148" rIns="82296" bIns="41148"/>
          <a:lstStyle/>
          <a:p>
            <a:pPr algn="l" eaLnBrk="1" hangingPunct="1"/>
            <a:r>
              <a:rPr lang="en-US" dirty="0" smtClean="0"/>
              <a:t>Confederacy Strategy</a:t>
            </a: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1783080"/>
            <a:ext cx="3611880" cy="4309110"/>
          </a:xfrm>
        </p:spPr>
        <p:txBody>
          <a:bodyPr lIns="82296" tIns="41148" rIns="82296" bIns="41148"/>
          <a:lstStyle/>
          <a:p>
            <a:pPr marL="552927">
              <a:buBlip>
                <a:blip r:embed="rId4"/>
              </a:buBlip>
              <a:tabLst>
                <a:tab pos="508635" algn="l"/>
              </a:tabLst>
            </a:pPr>
            <a:r>
              <a:rPr lang="en-US" smtClean="0"/>
              <a:t>South - twice the size of 13 original colonies</a:t>
            </a:r>
          </a:p>
          <a:p>
            <a:pPr marL="552927">
              <a:spcBef>
                <a:spcPts val="2700"/>
              </a:spcBef>
              <a:buBlip>
                <a:blip r:embed="rId4"/>
              </a:buBlip>
              <a:tabLst>
                <a:tab pos="508635" algn="l"/>
              </a:tabLst>
            </a:pPr>
            <a:r>
              <a:rPr lang="en-US" smtClean="0"/>
              <a:t>GOAL: Secession and independence</a:t>
            </a:r>
          </a:p>
        </p:txBody>
      </p:sp>
      <p:pic>
        <p:nvPicPr>
          <p:cNvPr id="36870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80" y="1389190"/>
            <a:ext cx="4930140" cy="4930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1" name="TextBox 7"/>
          <p:cNvSpPr txBox="1">
            <a:spLocks noChangeArrowheads="1"/>
          </p:cNvSpPr>
          <p:nvPr/>
        </p:nvSpPr>
        <p:spPr bwMode="auto">
          <a:xfrm>
            <a:off x="3818055" y="6276498"/>
            <a:ext cx="5325945" cy="63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2296" tIns="41148" rIns="82296" bIns="41148">
            <a:spAutoFit/>
          </a:bodyPr>
          <a:lstStyle>
            <a:lvl1pPr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1pPr>
            <a:lvl2pPr marL="742950" indent="-28575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2pPr>
            <a:lvl3pPr marL="1143000" indent="-22860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3pPr>
            <a:lvl4pPr marL="1600200" indent="-22860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4pPr>
            <a:lvl5pPr marL="2057400" indent="-228600" eaLnBrk="0" hangingPunct="0"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i="1">
                <a:solidFill>
                  <a:schemeClr val="tx1"/>
                </a:solidFill>
                <a:latin typeface="Times" charset="0"/>
                <a:ea typeface="ヒラギノ明朝 ProN W3" charset="-128"/>
                <a:sym typeface="Times" charset="0"/>
              </a:defRPr>
            </a:lvl9pPr>
          </a:lstStyle>
          <a:p>
            <a:pPr eaLnBrk="1" hangingPunct="1"/>
            <a:r>
              <a:rPr lang="en-US" dirty="0"/>
              <a:t>Jefferson Davis - President</a:t>
            </a:r>
          </a:p>
        </p:txBody>
      </p:sp>
    </p:spTree>
    <p:extLst>
      <p:ext uri="{BB962C8B-B14F-4D97-AF65-F5344CB8AC3E}">
        <p14:creationId xmlns:p14="http://schemas.microsoft.com/office/powerpoint/2010/main" val="200236765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76200"/>
            <a:ext cx="7772400" cy="9906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New York" charset="0"/>
              </a:rPr>
              <a:t>Main Causes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724400" y="1295400"/>
            <a:ext cx="3810000" cy="4191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dirty="0" smtClean="0">
                <a:latin typeface="New York" charset="0"/>
              </a:rPr>
              <a:t>1. State’s Rights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>
                <a:latin typeface="New York" charset="0"/>
              </a:rPr>
              <a:t>2. Sectionalism</a:t>
            </a:r>
            <a:endParaRPr lang="en-US" sz="2400" dirty="0">
              <a:latin typeface="New York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New York" charset="0"/>
              </a:rPr>
              <a:t>3</a:t>
            </a:r>
            <a:r>
              <a:rPr lang="en-US" sz="2400" dirty="0" smtClean="0">
                <a:latin typeface="New York" charset="0"/>
              </a:rPr>
              <a:t>. Slavery</a:t>
            </a:r>
            <a:endParaRPr lang="en-US" sz="2400" dirty="0">
              <a:latin typeface="New York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New York" charset="0"/>
              </a:rPr>
              <a:t>4</a:t>
            </a:r>
            <a:r>
              <a:rPr lang="en-US" sz="2400" dirty="0" smtClean="0">
                <a:latin typeface="New York" charset="0"/>
              </a:rPr>
              <a:t>. Uncle </a:t>
            </a:r>
            <a:r>
              <a:rPr lang="en-US" sz="2400" dirty="0">
                <a:latin typeface="New York" charset="0"/>
              </a:rPr>
              <a:t>Tom’s </a:t>
            </a:r>
            <a:r>
              <a:rPr lang="en-US" sz="2400" dirty="0" smtClean="0">
                <a:latin typeface="New York" charset="0"/>
              </a:rPr>
              <a:t>Cabin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New York" charset="0"/>
              </a:rPr>
              <a:t>5</a:t>
            </a:r>
            <a:r>
              <a:rPr lang="en-US" sz="2400" dirty="0" smtClean="0">
                <a:latin typeface="New York" charset="0"/>
              </a:rPr>
              <a:t>. Election of 1860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New York" charset="0"/>
              </a:rPr>
              <a:t>6</a:t>
            </a:r>
            <a:r>
              <a:rPr lang="en-US" sz="2400" dirty="0" smtClean="0">
                <a:latin typeface="New York" charset="0"/>
              </a:rPr>
              <a:t>. Secession</a:t>
            </a:r>
            <a:endParaRPr lang="en-US" sz="2400" dirty="0"/>
          </a:p>
        </p:txBody>
      </p:sp>
      <p:pic>
        <p:nvPicPr>
          <p:cNvPr id="3074" name="Picture 2" descr="http://www.proprofs.com/quiz-school/upload/yuiupload/3045282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9404" y="3885532"/>
            <a:ext cx="2894928" cy="280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2.bp.blogspot.com/_ikFu9pAsGjk/R81EszptbII/AAAAAAAAAFU/6BquDs4aacg/s1600/3a44497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35899"/>
            <a:ext cx="3798121" cy="4729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486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61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61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7319"/>
            <a:ext cx="9144000" cy="5450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eaLnBrk="1" hangingPunct="1"/>
            <a:r>
              <a:rPr lang="en-US" sz="4000"/>
              <a:t>Civil War Armaments &amp; Technology</a:t>
            </a:r>
          </a:p>
        </p:txBody>
      </p:sp>
    </p:spTree>
    <p:extLst>
      <p:ext uri="{BB962C8B-B14F-4D97-AF65-F5344CB8AC3E}">
        <p14:creationId xmlns:p14="http://schemas.microsoft.com/office/powerpoint/2010/main" val="1549124219"/>
      </p:ext>
    </p:extLst>
  </p:cSld>
  <p:clrMapOvr>
    <a:masterClrMapping/>
  </p:clrMapOvr>
  <p:transition spd="med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03383265"/>
      </p:ext>
    </p:extLst>
  </p:cSld>
  <p:clrMapOvr>
    <a:masterClrMapping/>
  </p:clrMapOvr>
  <p:transition spd="med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ja-JP" altLang="en-US" smtClean="0"/>
              <a:t>“</a:t>
            </a:r>
            <a:r>
              <a:rPr lang="en-US" altLang="ja-JP" smtClean="0"/>
              <a:t>Why did they fight in lines?</a:t>
            </a:r>
            <a:r>
              <a:rPr lang="ja-JP" altLang="en-US" smtClean="0"/>
              <a:t>”</a:t>
            </a:r>
            <a:r>
              <a:rPr lang="en-US" altLang="ja-JP" smtClean="0"/>
              <a:t/>
            </a:r>
            <a:br>
              <a:rPr lang="en-US" altLang="ja-JP" smtClean="0"/>
            </a:br>
            <a:r>
              <a:rPr lang="ja-JP" altLang="en-US" smtClean="0"/>
              <a:t>“</a:t>
            </a:r>
            <a:r>
              <a:rPr lang="en-US" altLang="ja-JP" smtClean="0"/>
              <a:t>Were they Stupid?</a:t>
            </a:r>
            <a:r>
              <a:rPr lang="ja-JP" altLang="en-US" smtClean="0"/>
              <a:t>”</a:t>
            </a:r>
            <a:r>
              <a:rPr lang="en-US" altLang="ja-JP" smtClean="0"/>
              <a:t> NO!!!!</a:t>
            </a:r>
            <a:endParaRPr lang="en-US" smtClean="0"/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 bwMode="auto">
          <a:xfrm>
            <a:off x="76200" y="1600200"/>
            <a:ext cx="4732020" cy="553212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Psychology – closeness in numbers. Battles were terrifying</a:t>
            </a:r>
          </a:p>
          <a:p>
            <a:r>
              <a:rPr lang="en-US" dirty="0" smtClean="0"/>
              <a:t>1-150 bullets actually hit somebody</a:t>
            </a:r>
          </a:p>
          <a:p>
            <a:r>
              <a:rPr lang="en-US" dirty="0" smtClean="0"/>
              <a:t>Could see flags above firing smoke fog for formation</a:t>
            </a:r>
          </a:p>
        </p:txBody>
      </p:sp>
      <p:pic>
        <p:nvPicPr>
          <p:cNvPr id="3993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24000"/>
            <a:ext cx="4095206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7892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pPr algn="l"/>
            <a:r>
              <a:rPr lang="en-US" smtClean="0"/>
              <a:t>Wagon Trains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 bwMode="auto">
          <a:xfrm>
            <a:off x="167996" y="1447800"/>
            <a:ext cx="3680460" cy="4800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2296" tIns="41148" rIns="82296" bIns="41148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Women – had to feed and take care of the men</a:t>
            </a:r>
          </a:p>
          <a:p>
            <a:r>
              <a:rPr lang="en-US" dirty="0" smtClean="0"/>
              <a:t>Confederate Sterling Price</a:t>
            </a:r>
            <a:r>
              <a:rPr lang="ja-JP" altLang="en-US" dirty="0" smtClean="0"/>
              <a:t>’</a:t>
            </a:r>
            <a:r>
              <a:rPr lang="en-US" altLang="ja-JP" dirty="0" smtClean="0"/>
              <a:t>s Wagon Train through Missouri stretched (reportedly) 15 miles</a:t>
            </a:r>
            <a:endParaRPr lang="en-US" dirty="0" smtClean="0"/>
          </a:p>
        </p:txBody>
      </p:sp>
      <p:pic>
        <p:nvPicPr>
          <p:cNvPr id="4096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4746" y="1143000"/>
            <a:ext cx="4777740" cy="4491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494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smtClean="0"/>
              <a:t>Howitzers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0040" y="1645920"/>
            <a:ext cx="3566160" cy="4309110"/>
          </a:xfrm>
        </p:spPr>
        <p:txBody>
          <a:bodyPr lIns="82296" tIns="41148" rIns="82296" bIns="41148"/>
          <a:lstStyle/>
          <a:p>
            <a:pPr marL="552927">
              <a:buBlip>
                <a:blip r:embed="rId3"/>
              </a:buBlip>
              <a:tabLst>
                <a:tab pos="508635" algn="l"/>
              </a:tabLst>
            </a:pPr>
            <a:r>
              <a:rPr lang="en-US" smtClean="0"/>
              <a:t>Threw 12-pound shell up to 1000 yards (1/2 mile)</a:t>
            </a:r>
          </a:p>
          <a:p>
            <a:pPr marL="552927">
              <a:spcBef>
                <a:spcPts val="2700"/>
              </a:spcBef>
              <a:buBlip>
                <a:blip r:embed="rId3"/>
              </a:buBlip>
              <a:tabLst>
                <a:tab pos="508635" algn="l"/>
              </a:tabLst>
            </a:pPr>
            <a:r>
              <a:rPr lang="en-US" smtClean="0"/>
              <a:t>Could be easily disassembled &amp; carried by mule</a:t>
            </a:r>
          </a:p>
        </p:txBody>
      </p:sp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520" y="1645920"/>
            <a:ext cx="4674870" cy="445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0" name="Rectangle 6"/>
          <p:cNvSpPr>
            <a:spLocks/>
          </p:cNvSpPr>
          <p:nvPr/>
        </p:nvSpPr>
        <p:spPr bwMode="auto">
          <a:xfrm>
            <a:off x="4762025" y="6168211"/>
            <a:ext cx="337425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dirty="0">
                <a:solidFill>
                  <a:schemeClr val="tx1"/>
                </a:solidFill>
                <a:latin typeface="Times" charset="0"/>
                <a:cs typeface="Times" charset="0"/>
                <a:sym typeface="Times" charset="0"/>
              </a:rPr>
              <a:t>Smoothbore Howitzer</a:t>
            </a:r>
          </a:p>
        </p:txBody>
      </p:sp>
    </p:spTree>
    <p:extLst>
      <p:ext uri="{BB962C8B-B14F-4D97-AF65-F5344CB8AC3E}">
        <p14:creationId xmlns:p14="http://schemas.microsoft.com/office/powerpoint/2010/main" val="45306156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smtClean="0"/>
              <a:t>Gatling Gun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 lIns="82296" tIns="41148" rIns="82296" bIns="41148"/>
          <a:lstStyle/>
          <a:p>
            <a:pPr marL="552927">
              <a:buBlip>
                <a:blip r:embed="rId3"/>
              </a:buBlip>
              <a:tabLst>
                <a:tab pos="508635" algn="l"/>
              </a:tabLst>
            </a:pPr>
            <a:r>
              <a:rPr lang="en-US" smtClean="0"/>
              <a:t>Limited use in the Civil War - 1864</a:t>
            </a:r>
          </a:p>
          <a:p>
            <a:pPr marL="552927">
              <a:spcBef>
                <a:spcPts val="2700"/>
              </a:spcBef>
              <a:buBlip>
                <a:blip r:embed="rId3"/>
              </a:buBlip>
              <a:tabLst>
                <a:tab pos="508635" algn="l"/>
              </a:tabLst>
            </a:pPr>
            <a:r>
              <a:rPr lang="en-US" smtClean="0"/>
              <a:t>600 rounds (bullets) in one minute</a:t>
            </a:r>
          </a:p>
        </p:txBody>
      </p:sp>
      <p:pic>
        <p:nvPicPr>
          <p:cNvPr id="4301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895600"/>
            <a:ext cx="3733800" cy="3573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94850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smtClean="0"/>
              <a:t>Ironclad ships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 lIns="82296" tIns="41148" rIns="82296" bIns="41148"/>
          <a:lstStyle/>
          <a:p>
            <a:pPr marL="371475" indent="-142875">
              <a:buBlip>
                <a:blip r:embed="rId3"/>
              </a:buBlip>
              <a:tabLst>
                <a:tab pos="577215" algn="l"/>
                <a:tab pos="897255" algn="l"/>
                <a:tab pos="1000125" algn="l"/>
                <a:tab pos="1217295" algn="l"/>
                <a:tab pos="1320165" algn="l"/>
                <a:tab pos="1537335" algn="l"/>
                <a:tab pos="1640205" algn="l"/>
                <a:tab pos="1857375" algn="l"/>
                <a:tab pos="1960245" algn="l"/>
                <a:tab pos="2177415" algn="l"/>
                <a:tab pos="2280285" algn="l"/>
                <a:tab pos="2497455" algn="l"/>
                <a:tab pos="2600325" algn="l"/>
                <a:tab pos="2817495" algn="l"/>
                <a:tab pos="2920365" algn="l"/>
                <a:tab pos="3137535" algn="l"/>
                <a:tab pos="3240405" algn="l"/>
                <a:tab pos="3457575" algn="l"/>
                <a:tab pos="3777615" algn="l"/>
                <a:tab pos="4097655" algn="l"/>
              </a:tabLst>
            </a:pPr>
            <a:r>
              <a:rPr lang="en-US" smtClean="0"/>
              <a:t> Iron covered vessels</a:t>
            </a:r>
          </a:p>
          <a:p>
            <a:pPr marL="371475" indent="-142875">
              <a:spcBef>
                <a:spcPts val="2700"/>
              </a:spcBef>
              <a:buBlip>
                <a:blip r:embed="rId3"/>
              </a:buBlip>
              <a:tabLst>
                <a:tab pos="577215" algn="l"/>
                <a:tab pos="897255" algn="l"/>
                <a:tab pos="1000125" algn="l"/>
                <a:tab pos="1217295" algn="l"/>
                <a:tab pos="1320165" algn="l"/>
                <a:tab pos="1537335" algn="l"/>
                <a:tab pos="1640205" algn="l"/>
                <a:tab pos="1857375" algn="l"/>
                <a:tab pos="1960245" algn="l"/>
                <a:tab pos="2177415" algn="l"/>
                <a:tab pos="2280285" algn="l"/>
                <a:tab pos="2497455" algn="l"/>
                <a:tab pos="2600325" algn="l"/>
                <a:tab pos="2817495" algn="l"/>
                <a:tab pos="2920365" algn="l"/>
                <a:tab pos="3137535" algn="l"/>
                <a:tab pos="3240405" algn="l"/>
                <a:tab pos="3457575" algn="l"/>
                <a:tab pos="3777615" algn="l"/>
                <a:tab pos="4097655" algn="l"/>
              </a:tabLst>
            </a:pPr>
            <a:r>
              <a:rPr lang="en-US" smtClean="0"/>
              <a:t>Revolving turret (cannon)</a:t>
            </a:r>
          </a:p>
          <a:p>
            <a:pPr marL="817245" lvl="1" indent="-142875">
              <a:spcBef>
                <a:spcPts val="2700"/>
              </a:spcBef>
              <a:buBlip>
                <a:blip r:embed="rId3"/>
              </a:buBlip>
              <a:tabLst>
                <a:tab pos="577215" algn="l"/>
                <a:tab pos="897255" algn="l"/>
                <a:tab pos="1000125" algn="l"/>
                <a:tab pos="1217295" algn="l"/>
                <a:tab pos="1320165" algn="l"/>
                <a:tab pos="1537335" algn="l"/>
                <a:tab pos="1640205" algn="l"/>
                <a:tab pos="1857375" algn="l"/>
                <a:tab pos="1960245" algn="l"/>
                <a:tab pos="2177415" algn="l"/>
                <a:tab pos="2280285" algn="l"/>
                <a:tab pos="2497455" algn="l"/>
                <a:tab pos="2600325" algn="l"/>
                <a:tab pos="2817495" algn="l"/>
                <a:tab pos="2920365" algn="l"/>
                <a:tab pos="3137535" algn="l"/>
                <a:tab pos="3240405" algn="l"/>
                <a:tab pos="3457575" algn="l"/>
                <a:tab pos="3777615" algn="l"/>
                <a:tab pos="4097655" algn="l"/>
              </a:tabLst>
            </a:pPr>
            <a:r>
              <a:rPr lang="en-US" smtClean="0"/>
              <a:t>Brings an end to tall-masted wooden military ships</a:t>
            </a:r>
          </a:p>
        </p:txBody>
      </p:sp>
      <p:pic>
        <p:nvPicPr>
          <p:cNvPr id="44037" name="Picture 10" descr="620308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3429000"/>
            <a:ext cx="5181600" cy="3070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350866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smtClean="0"/>
              <a:t>Springfield Rifle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20040" y="1920240"/>
            <a:ext cx="3611880" cy="4309110"/>
          </a:xfrm>
        </p:spPr>
        <p:txBody>
          <a:bodyPr lIns="82296" tIns="41148" rIns="82296" bIns="41148">
            <a:normAutofit fontScale="92500" lnSpcReduction="20000"/>
          </a:bodyPr>
          <a:lstStyle/>
          <a:p>
            <a:pPr marL="552927"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Union Army</a:t>
            </a:r>
            <a:r>
              <a:rPr lang="ja-JP" altLang="en-US" smtClean="0"/>
              <a:t>’</a:t>
            </a:r>
            <a:r>
              <a:rPr lang="en-US" altLang="ja-JP" smtClean="0"/>
              <a:t>s standard weapon</a:t>
            </a:r>
          </a:p>
          <a:p>
            <a:pPr marL="552927">
              <a:spcBef>
                <a:spcPts val="135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Rifled bore - greater accuracy</a:t>
            </a:r>
          </a:p>
          <a:p>
            <a:pPr marL="998697" lvl="1">
              <a:spcBef>
                <a:spcPts val="135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150 - 200 yards (compared to 80 yards for smooth bore weapons)</a:t>
            </a:r>
          </a:p>
          <a:p>
            <a:pPr marL="552927">
              <a:spcBef>
                <a:spcPts val="135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Gives rise to trench warfare</a:t>
            </a:r>
          </a:p>
          <a:p>
            <a:pPr marL="552927">
              <a:spcBef>
                <a:spcPts val="135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Single Shot? Why not multiple shot?</a:t>
            </a:r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623487"/>
            <a:ext cx="4166483" cy="399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191000"/>
            <a:ext cx="2960370" cy="221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893100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smtClean="0"/>
              <a:t>Telegraph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 lIns="82296" tIns="41148" rIns="82296" bIns="41148"/>
          <a:lstStyle/>
          <a:p>
            <a:pPr marL="552927"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Long distance communication</a:t>
            </a:r>
          </a:p>
          <a:p>
            <a:pPr marL="998697" lvl="1">
              <a:spcBef>
                <a:spcPts val="2700"/>
              </a:spcBef>
              <a:buBlip>
                <a:blip r:embed="rId3"/>
              </a:buBlip>
              <a:tabLst>
                <a:tab pos="508635" algn="l"/>
                <a:tab pos="931545" algn="l"/>
              </a:tabLst>
            </a:pPr>
            <a:r>
              <a:rPr lang="en-US" smtClean="0"/>
              <a:t>Organized troop movement</a:t>
            </a: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95600"/>
            <a:ext cx="4114800" cy="3349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340808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dirty="0" smtClean="0"/>
              <a:t>Train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851660"/>
            <a:ext cx="3611880" cy="4309110"/>
          </a:xfrm>
        </p:spPr>
        <p:txBody>
          <a:bodyPr lIns="82296" tIns="41148" rIns="82296" bIns="41148"/>
          <a:lstStyle/>
          <a:p>
            <a:pPr marL="552927">
              <a:buBlip>
                <a:blip r:embed="rId3"/>
              </a:buBlip>
              <a:tabLst>
                <a:tab pos="508635" algn="l"/>
              </a:tabLst>
            </a:pPr>
            <a:r>
              <a:rPr lang="en-US" dirty="0" smtClean="0"/>
              <a:t>Allowed for quick movement of troops &amp; supplies</a:t>
            </a:r>
          </a:p>
          <a:p>
            <a:pPr marL="552927">
              <a:buBlip>
                <a:blip r:embed="rId3"/>
              </a:buBlip>
              <a:tabLst>
                <a:tab pos="508635" algn="l"/>
              </a:tabLst>
            </a:pPr>
            <a:r>
              <a:rPr lang="en-US" dirty="0" smtClean="0"/>
              <a:t>This was a huge advantage for the Union</a:t>
            </a:r>
          </a:p>
          <a:p>
            <a:pPr marL="552927">
              <a:buBlip>
                <a:blip r:embed="rId3"/>
              </a:buBlip>
              <a:tabLst>
                <a:tab pos="508635" algn="l"/>
              </a:tabLst>
            </a:pPr>
            <a:r>
              <a:rPr lang="en-US" dirty="0" smtClean="0"/>
              <a:t>All major Civil War battles took place 100 or miles less from RR tracks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423" y="98065"/>
            <a:ext cx="3513516" cy="3478349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377" y="3733800"/>
            <a:ext cx="4109562" cy="2674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466139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76200"/>
            <a:ext cx="8839200" cy="1143000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/>
              <a:t>The Civil War:</a:t>
            </a:r>
            <a:br>
              <a:rPr lang="en-US" sz="3600" b="1" dirty="0"/>
            </a:br>
            <a:r>
              <a:rPr lang="en-US" sz="3600" b="1" dirty="0" smtClean="0"/>
              <a:t>Union (North) vs. Confederacy (South)</a:t>
            </a:r>
            <a:endParaRPr lang="en-US" sz="3600" b="1" dirty="0"/>
          </a:p>
        </p:txBody>
      </p:sp>
      <p:pic>
        <p:nvPicPr>
          <p:cNvPr id="1026" name="Picture 2" descr="35star.gif (6258 bytes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132176"/>
            <a:ext cx="3652308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ile:Conf Navy Jack (light blue)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132176"/>
            <a:ext cx="3652308" cy="193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cantonpl.org/sites/default/files/images/civilwar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191000"/>
            <a:ext cx="188595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ages.fineartamerica.com/images-medium-large/6-civil-war-union-soldier-grang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305467"/>
            <a:ext cx="1442508" cy="228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arm9.staticflickr.com/8025/7108197483_350d00674a_z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86238"/>
            <a:ext cx="1640086" cy="2304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283293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chemeClr val="tx1"/>
                </a:solidFill>
                <a:effectLst/>
              </a:rPr>
              <a:t>- United States</a:t>
            </a:r>
            <a:endParaRPr lang="en-US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23107" y="1300385"/>
            <a:ext cx="3505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solidFill>
                  <a:schemeClr val="tx1"/>
                </a:solidFill>
                <a:effectLst/>
              </a:rPr>
              <a:t>- Confederate States</a:t>
            </a:r>
            <a:endParaRPr lang="en-US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1036" name="Picture 12" descr="http://www.civilwar-pictures.com/g/albums/confederate-soldiers-officers/confederate_soldier_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037" y="4191000"/>
            <a:ext cx="1678072" cy="239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62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1" name="Rectangle 3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smtClean="0"/>
              <a:t>Disease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 lIns="82296" tIns="41148" rIns="82296" bIns="41148"/>
          <a:lstStyle/>
          <a:p>
            <a:pPr marL="371475" indent="-142875">
              <a:buBlip>
                <a:blip r:embed="rId3"/>
              </a:buBlip>
              <a:tabLst>
                <a:tab pos="577215" algn="l"/>
                <a:tab pos="897255" algn="l"/>
                <a:tab pos="1217295" algn="l"/>
                <a:tab pos="1537335" algn="l"/>
                <a:tab pos="1857375" algn="l"/>
                <a:tab pos="2177415" algn="l"/>
                <a:tab pos="2497455" algn="l"/>
                <a:tab pos="2817495" algn="l"/>
                <a:tab pos="3137535" algn="l"/>
                <a:tab pos="3457575" algn="l"/>
                <a:tab pos="3777615" algn="l"/>
                <a:tab pos="4097655" algn="l"/>
              </a:tabLst>
            </a:pPr>
            <a:r>
              <a:rPr lang="en-US" smtClean="0">
                <a:solidFill>
                  <a:srgbClr val="564841"/>
                </a:solidFill>
              </a:rPr>
              <a:t>Disease was the chief killer in the war - claiming two soldiers for every one killed in battle. Hospitals were so unsanitary that one Union soldier lamented: "If a fellow has [to go to the] Hospital, you might as well say goodbye.</a:t>
            </a:r>
            <a:r>
              <a:rPr lang="ja-JP" altLang="en-US" smtClean="0">
                <a:solidFill>
                  <a:srgbClr val="564841"/>
                </a:solidFill>
              </a:rPr>
              <a:t>”</a:t>
            </a:r>
            <a:endParaRPr lang="en-US" altLang="ja-JP" smtClean="0">
              <a:solidFill>
                <a:srgbClr val="564841"/>
              </a:solidFill>
            </a:endParaRPr>
          </a:p>
          <a:p>
            <a:pPr marL="371475" indent="-142875">
              <a:buNone/>
              <a:tabLst>
                <a:tab pos="577215" algn="l"/>
                <a:tab pos="897255" algn="l"/>
                <a:tab pos="1217295" algn="l"/>
                <a:tab pos="1537335" algn="l"/>
                <a:tab pos="1857375" algn="l"/>
                <a:tab pos="2177415" algn="l"/>
                <a:tab pos="2497455" algn="l"/>
                <a:tab pos="2817495" algn="l"/>
                <a:tab pos="3137535" algn="l"/>
                <a:tab pos="3457575" algn="l"/>
                <a:tab pos="3777615" algn="l"/>
                <a:tab pos="4097655" algn="l"/>
              </a:tabLst>
            </a:pPr>
            <a:r>
              <a:rPr lang="en-US" smtClean="0">
                <a:solidFill>
                  <a:srgbClr val="564841"/>
                </a:solidFill>
              </a:rPr>
              <a:t>-</a:t>
            </a:r>
            <a:r>
              <a:rPr lang="en-US" i="0" smtClean="0">
                <a:solidFill>
                  <a:srgbClr val="564841"/>
                </a:solidFill>
              </a:rPr>
              <a:t>Ken Burns </a:t>
            </a:r>
            <a:r>
              <a:rPr lang="en-US" smtClean="0">
                <a:solidFill>
                  <a:srgbClr val="564841"/>
                </a:solidFill>
              </a:rPr>
              <a:t>- </a:t>
            </a:r>
            <a:r>
              <a:rPr lang="en-US" u="sng" smtClean="0">
                <a:solidFill>
                  <a:srgbClr val="564841"/>
                </a:solidFill>
              </a:rPr>
              <a:t>Civil War</a:t>
            </a:r>
            <a:endParaRPr lang="en-US" smtClean="0">
              <a:solidFill>
                <a:srgbClr val="564841"/>
              </a:solidFill>
            </a:endParaRPr>
          </a:p>
        </p:txBody>
      </p:sp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200400"/>
            <a:ext cx="2647950" cy="322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168840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eaLnBrk="1" hangingPunct="1"/>
            <a:endParaRPr lang="en-US" smtClean="0"/>
          </a:p>
        </p:txBody>
      </p:sp>
      <p:sp>
        <p:nvSpPr>
          <p:cNvPr id="49154" name="Content Placeholder 2"/>
          <p:cNvSpPr>
            <a:spLocks noGrp="1"/>
          </p:cNvSpPr>
          <p:nvPr>
            <p:ph idx="1"/>
          </p:nvPr>
        </p:nvSpPr>
        <p:spPr/>
        <p:txBody>
          <a:bodyPr lIns="82296" tIns="41148" rIns="82296" bIns="41148"/>
          <a:lstStyle/>
          <a:p>
            <a:pPr eaLnBrk="1" hangingPunct="1"/>
            <a:endParaRPr lang="en-US" smtClean="0"/>
          </a:p>
        </p:txBody>
      </p:sp>
      <p:pic>
        <p:nvPicPr>
          <p:cNvPr id="4915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952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9906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Clara Barton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447800"/>
            <a:ext cx="3810000" cy="4191000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She was a Northern woman who gave water to dying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soldiers</a:t>
            </a:r>
          </a:p>
          <a:p>
            <a:pPr marL="0" indent="0">
              <a:buNone/>
            </a:pPr>
            <a:endParaRPr lang="en-US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rial" pitchFamily="34" charset="0"/>
                <a:cs typeface="Arial" pitchFamily="34" charset="0"/>
              </a:rPr>
              <a:t>She continually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risked </a:t>
            </a:r>
            <a:r>
              <a:rPr lang="en-US" dirty="0">
                <a:latin typeface="Arial" pitchFamily="34" charset="0"/>
                <a:cs typeface="Arial" pitchFamily="34" charset="0"/>
              </a:rPr>
              <a:t>her life to do this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2" name="Picture 6" descr="bart-cl2.jpg                                                   0002A5F4&#10;Private Files                  B82C3CDE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1447800"/>
            <a:ext cx="3629025" cy="4191000"/>
          </a:xfrm>
        </p:spPr>
      </p:pic>
    </p:spTree>
    <p:extLst>
      <p:ext uri="{BB962C8B-B14F-4D97-AF65-F5344CB8AC3E}">
        <p14:creationId xmlns:p14="http://schemas.microsoft.com/office/powerpoint/2010/main" val="391280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Civil War Begins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/>
              <a:t>Since South Carolina had seceded from the United States, it didn’t want Northern soldiers on its land at Fort Sumter</a:t>
            </a:r>
          </a:p>
          <a:p>
            <a:r>
              <a:rPr lang="en-US" sz="2400"/>
              <a:t>Southern General Bueargard tried to get the northern general Anderson to peacefully surrender Fort Sumter.</a:t>
            </a:r>
          </a:p>
        </p:txBody>
      </p:sp>
      <p:pic>
        <p:nvPicPr>
          <p:cNvPr id="16391" name="Picture 7" descr="&#10;sumter.jpg                                                     0003128E&#10;RCPS Software                  AC5D15C6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1676400"/>
            <a:ext cx="4114800" cy="4114800"/>
          </a:xfrm>
        </p:spPr>
      </p:pic>
    </p:spTree>
    <p:extLst>
      <p:ext uri="{BB962C8B-B14F-4D97-AF65-F5344CB8AC3E}">
        <p14:creationId xmlns:p14="http://schemas.microsoft.com/office/powerpoint/2010/main" val="3578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build="p" autoUpdateAnimBg="0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7310"/>
            <a:ext cx="8833962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 lIns="82296" tIns="41148" rIns="82296" bIns="41148"/>
          <a:lstStyle/>
          <a:p>
            <a:pPr algn="l" eaLnBrk="1" hangingPunct="1"/>
            <a:r>
              <a:rPr lang="en-US" dirty="0" smtClean="0"/>
              <a:t>The Civil War Begins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 lIns="82296" tIns="41148" rIns="82296" bIns="41148"/>
          <a:lstStyle/>
          <a:p>
            <a:pPr marL="552927">
              <a:buBlip>
                <a:blip r:embed="rId3"/>
              </a:buBlip>
              <a:tabLst>
                <a:tab pos="1034415" algn="l"/>
              </a:tabLst>
            </a:pPr>
            <a:r>
              <a:rPr lang="en-US" i="0" dirty="0" smtClean="0"/>
              <a:t>April 12 &amp; 13 - Confederate forces bombarded Fort Sumter </a:t>
            </a:r>
          </a:p>
          <a:p>
            <a:pPr marL="552927">
              <a:spcBef>
                <a:spcPts val="810"/>
              </a:spcBef>
              <a:buBlip>
                <a:blip r:embed="rId3"/>
              </a:buBlip>
              <a:tabLst>
                <a:tab pos="1034415" algn="l"/>
              </a:tabLst>
            </a:pPr>
            <a:r>
              <a:rPr lang="en-US" i="0" dirty="0" smtClean="0"/>
              <a:t>Fort Surrenders - no one killed</a:t>
            </a:r>
          </a:p>
          <a:p>
            <a:pPr marL="552927">
              <a:spcBef>
                <a:spcPts val="810"/>
              </a:spcBef>
              <a:buBlip>
                <a:blip r:embed="rId3"/>
              </a:buBlip>
              <a:tabLst>
                <a:tab pos="1034415" algn="l"/>
              </a:tabLst>
            </a:pPr>
            <a:r>
              <a:rPr lang="en-US" i="0" dirty="0" smtClean="0"/>
              <a:t>Lincoln calls for 75,000 volunteers to end insurrection</a:t>
            </a:r>
          </a:p>
          <a:p>
            <a:pPr marL="552927">
              <a:spcBef>
                <a:spcPts val="810"/>
              </a:spcBef>
              <a:buBlip>
                <a:blip r:embed="rId3"/>
              </a:buBlip>
              <a:tabLst>
                <a:tab pos="1034415" algn="l"/>
              </a:tabLst>
            </a:pPr>
            <a:r>
              <a:rPr lang="en-US" i="0" dirty="0" smtClean="0"/>
              <a:t>Virginia, N. Carolina, </a:t>
            </a:r>
          </a:p>
          <a:p>
            <a:pPr marL="278607" indent="0">
              <a:spcBef>
                <a:spcPts val="810"/>
              </a:spcBef>
              <a:buNone/>
              <a:tabLst>
                <a:tab pos="1034415" algn="l"/>
              </a:tabLst>
            </a:pPr>
            <a:r>
              <a:rPr lang="en-US" i="0" dirty="0" smtClean="0"/>
              <a:t>Arkansas and Tennessee </a:t>
            </a:r>
          </a:p>
          <a:p>
            <a:pPr marL="278607" indent="0">
              <a:spcBef>
                <a:spcPts val="810"/>
              </a:spcBef>
              <a:buNone/>
              <a:tabLst>
                <a:tab pos="1034415" algn="l"/>
              </a:tabLst>
            </a:pPr>
            <a:r>
              <a:rPr lang="en-US" i="0" dirty="0" smtClean="0"/>
              <a:t>join the Confederacy</a:t>
            </a:r>
          </a:p>
        </p:txBody>
      </p:sp>
      <p:pic>
        <p:nvPicPr>
          <p:cNvPr id="5120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05200"/>
            <a:ext cx="3623346" cy="262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3694935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>
                <a:solidFill>
                  <a:schemeClr val="tx1"/>
                </a:solidFill>
              </a:rPr>
              <a:t>Antietam</a:t>
            </a:r>
            <a:br>
              <a:rPr lang="en-US">
                <a:solidFill>
                  <a:schemeClr val="tx1"/>
                </a:solidFill>
              </a:rPr>
            </a:br>
            <a:endParaRPr lang="en-US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066800"/>
            <a:ext cx="4495800" cy="51054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/>
              <a:t>The Battle took place in Farmer Miller’s cornfield.</a:t>
            </a:r>
          </a:p>
          <a:p>
            <a:pPr>
              <a:lnSpc>
                <a:spcPct val="90000"/>
              </a:lnSpc>
            </a:pPr>
            <a:r>
              <a:rPr lang="en-US" sz="2400"/>
              <a:t>The battle is known as the Single bloodiest day in the Civil War.</a:t>
            </a:r>
          </a:p>
          <a:p>
            <a:pPr>
              <a:lnSpc>
                <a:spcPct val="90000"/>
              </a:lnSpc>
            </a:pPr>
            <a:r>
              <a:rPr lang="en-US" sz="2400"/>
              <a:t>23,500 men were killed in the Bloody lane.</a:t>
            </a:r>
          </a:p>
          <a:p>
            <a:pPr>
              <a:lnSpc>
                <a:spcPct val="90000"/>
              </a:lnSpc>
            </a:pPr>
            <a:r>
              <a:rPr lang="en-US" sz="2400"/>
              <a:t>The name of the bridge where the confederates held the Yankees for 4 hours is called, Burnside.</a:t>
            </a:r>
          </a:p>
          <a:p>
            <a:pPr>
              <a:lnSpc>
                <a:spcPct val="90000"/>
              </a:lnSpc>
            </a:pPr>
            <a:r>
              <a:rPr lang="en-US" sz="2400"/>
              <a:t>The south used rocks when they ran out of ammunition.</a:t>
            </a:r>
          </a:p>
          <a:p>
            <a:pPr>
              <a:lnSpc>
                <a:spcPct val="90000"/>
              </a:lnSpc>
            </a:pPr>
            <a:r>
              <a:rPr lang="en-US" sz="2400"/>
              <a:t>South won the battle.</a:t>
            </a:r>
          </a:p>
        </p:txBody>
      </p:sp>
      <p:pic>
        <p:nvPicPr>
          <p:cNvPr id="26631" name="Picture 7" descr="&#10;Bridge.gif                                                     0003128E&#10;RCPS Software                  AC5D15C6: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1981200"/>
            <a:ext cx="3657600" cy="2746375"/>
          </a:xfrm>
        </p:spPr>
      </p:pic>
    </p:spTree>
    <p:extLst>
      <p:ext uri="{BB962C8B-B14F-4D97-AF65-F5344CB8AC3E}">
        <p14:creationId xmlns:p14="http://schemas.microsoft.com/office/powerpoint/2010/main" val="31232078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dirty="0"/>
              <a:t>The Coming of Emancipation</a:t>
            </a:r>
          </a:p>
        </p:txBody>
      </p:sp>
      <p:sp>
        <p:nvSpPr>
          <p:cNvPr id="30725" name="Rectangle 5"/>
          <p:cNvSpPr>
            <a:spLocks noGrp="1" noChangeArrowheads="1"/>
          </p:cNvSpPr>
          <p:nvPr>
            <p:ph sz="half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normAutofit fontScale="92500" lnSpcReduction="20000"/>
          </a:bodyPr>
          <a:lstStyle/>
          <a:p>
            <a:pPr>
              <a:spcBef>
                <a:spcPct val="0"/>
              </a:spcBef>
            </a:pPr>
            <a:r>
              <a:rPr lang="en-US" dirty="0"/>
              <a:t>September 22, 1862--Antietam prompts preliminary Emancipation Proclamation </a:t>
            </a:r>
          </a:p>
          <a:p>
            <a:pPr lvl="1">
              <a:buSzPct val="75000"/>
            </a:pPr>
            <a:r>
              <a:rPr lang="en-US" dirty="0"/>
              <a:t>surrender in 100 days or lose slaves </a:t>
            </a:r>
            <a:endParaRPr lang="en-US" dirty="0" smtClean="0"/>
          </a:p>
          <a:p>
            <a:r>
              <a:rPr lang="en-US" dirty="0" smtClean="0"/>
              <a:t>January </a:t>
            </a:r>
            <a:r>
              <a:rPr lang="en-US" dirty="0"/>
              <a:t>1, 1863--Proclamation put into effect for areas still in rebellion</a:t>
            </a:r>
          </a:p>
          <a:p>
            <a:r>
              <a:rPr lang="en-US" dirty="0"/>
              <a:t>African Americans flee to Union lines</a:t>
            </a:r>
          </a:p>
          <a:p>
            <a:r>
              <a:rPr lang="en-US" dirty="0"/>
              <a:t>Confederacy loses thousands of </a:t>
            </a:r>
            <a:r>
              <a:rPr lang="en-US" dirty="0" smtClean="0"/>
              <a:t>laborers</a:t>
            </a:r>
            <a:endParaRPr lang="en-US" dirty="0"/>
          </a:p>
        </p:txBody>
      </p:sp>
      <p:pic>
        <p:nvPicPr>
          <p:cNvPr id="9218" name="Picture 2" descr="http://www.earthlyissues.com/images/3b53030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371600"/>
            <a:ext cx="3810000" cy="5017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74267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build="p" bldLvl="2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7" descr="Union F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6764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18" descr="Confederate Fla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28600"/>
            <a:ext cx="1676400" cy="1028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0" name="Rectangle 5"/>
          <p:cNvSpPr>
            <a:spLocks noChangeArrowheads="1"/>
          </p:cNvSpPr>
          <p:nvPr/>
        </p:nvSpPr>
        <p:spPr bwMode="auto">
          <a:xfrm>
            <a:off x="2209800" y="228600"/>
            <a:ext cx="47244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How </a:t>
            </a: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did the ideas expressed in the Emancipation Proclamation 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support </a:t>
            </a: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the North’s war aims?</a:t>
            </a:r>
          </a:p>
        </p:txBody>
      </p:sp>
      <p:sp>
        <p:nvSpPr>
          <p:cNvPr id="9" name="Rectangle 8"/>
          <p:cNvSpPr/>
          <p:nvPr/>
        </p:nvSpPr>
        <p:spPr>
          <a:xfrm>
            <a:off x="222913" y="2168075"/>
            <a:ext cx="86106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Tx/>
              <a:buAutoNum type="alphaUcPeriod"/>
              <a:defRPr/>
            </a:pPr>
            <a:r>
              <a:rPr lang="en-US" sz="2400" b="1" dirty="0">
                <a:solidFill>
                  <a:schemeClr val="tx1"/>
                </a:solidFill>
                <a:latin typeface="Comic Sans MS" pitchFamily="66" charset="0"/>
              </a:rPr>
              <a:t>Emancipation Proclamation</a:t>
            </a:r>
          </a:p>
          <a:p>
            <a:pPr marL="457200" indent="-457200">
              <a:defRPr/>
            </a:pPr>
            <a:endParaRPr lang="en-US" sz="2400" b="1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• Freed those slaves located in the “rebelling” states   </a:t>
            </a: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  (Southern states that had seceded)</a:t>
            </a:r>
          </a:p>
          <a:p>
            <a:pPr>
              <a:defRPr/>
            </a:pPr>
            <a:endParaRPr lang="en-US" sz="2400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• Made the abolition of slavery a Northern war aim</a:t>
            </a:r>
          </a:p>
          <a:p>
            <a:pPr>
              <a:defRPr/>
            </a:pPr>
            <a:endParaRPr lang="en-US" sz="2400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• Discouraged any interference of foreign governments</a:t>
            </a:r>
          </a:p>
          <a:p>
            <a:pPr>
              <a:defRPr/>
            </a:pPr>
            <a:endParaRPr lang="en-US" sz="2400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defRPr/>
            </a:pP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• Allowed for the enlistment of African American soldiers </a:t>
            </a:r>
            <a:r>
              <a:rPr lang="en-US" sz="2400" dirty="0" smtClean="0">
                <a:solidFill>
                  <a:schemeClr val="tx1"/>
                </a:solidFill>
                <a:latin typeface="Comic Sans MS" pitchFamily="66" charset="0"/>
              </a:rPr>
              <a:t>in </a:t>
            </a:r>
            <a:r>
              <a:rPr lang="en-US" sz="2400" dirty="0">
                <a:solidFill>
                  <a:schemeClr val="tx1"/>
                </a:solidFill>
                <a:latin typeface="Comic Sans MS" pitchFamily="66" charset="0"/>
              </a:rPr>
              <a:t>the Union Army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32515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19137" y="152400"/>
            <a:ext cx="7772400" cy="9906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Battle of </a:t>
            </a:r>
            <a:r>
              <a:rPr lang="en-US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Vicksburg, MS</a:t>
            </a:r>
            <a:endParaRPr 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s://encrypted-tbn1.gstatic.com/images?q=tbn:ANd9GcQZgYyfQ1eDfB_Ux2P0lifVkLtl8yDX3tc_skJtfj4l2h8lW0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964" y="1143000"/>
            <a:ext cx="3505200" cy="262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encrypted-tbn3.gstatic.com/images?q=tbn:ANd9GcRMGXSF8qT8hJxat8hqw9kNPYr_3mzeq6djW20bGpCjzNd6bsov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964" y="3962400"/>
            <a:ext cx="3537045" cy="2568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04800" y="150636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tx1"/>
                </a:solidFill>
                <a:effectLst/>
              </a:rPr>
              <a:t>President </a:t>
            </a:r>
            <a:r>
              <a:rPr lang="en-US" sz="2000" b="0" dirty="0">
                <a:solidFill>
                  <a:schemeClr val="tx1"/>
                </a:solidFill>
                <a:effectLst/>
              </a:rPr>
              <a:t>Abraham Lincoln recognized the significance of the town situated on a 200-foot bluff above the Mississippi River. </a:t>
            </a:r>
            <a:endParaRPr lang="en-US" sz="2000" b="0" dirty="0" smtClean="0">
              <a:solidFill>
                <a:schemeClr val="tx1"/>
              </a:solidFill>
              <a:effectLst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>
              <a:solidFill>
                <a:schemeClr val="tx1"/>
              </a:solidFill>
              <a:effectLst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tx1"/>
                </a:solidFill>
                <a:effectLst/>
              </a:rPr>
              <a:t>He </a:t>
            </a:r>
            <a:r>
              <a:rPr lang="en-US" sz="2000" b="0" dirty="0">
                <a:solidFill>
                  <a:schemeClr val="tx1"/>
                </a:solidFill>
                <a:effectLst/>
              </a:rPr>
              <a:t>said, "Vicksburg is the key, the war can never be brought to a close until that key is in our pocket." </a:t>
            </a:r>
            <a:endParaRPr lang="en-US" sz="2000" b="0" dirty="0" smtClean="0">
              <a:solidFill>
                <a:schemeClr val="tx1"/>
              </a:solidFill>
              <a:effectLst/>
            </a:endParaRPr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>
              <a:solidFill>
                <a:schemeClr val="tx1"/>
              </a:solidFill>
              <a:effectLst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tx1"/>
                </a:solidFill>
                <a:effectLst/>
              </a:rPr>
              <a:t>This was part of the Anaconda Plan devised by the Union</a:t>
            </a:r>
          </a:p>
          <a:p>
            <a:pPr marL="285750" indent="-285750">
              <a:buFont typeface="Arial" pitchFamily="34" charset="0"/>
              <a:buChar char="•"/>
            </a:pPr>
            <a:endParaRPr lang="en-US" sz="2000" b="0" dirty="0">
              <a:solidFill>
                <a:schemeClr val="tx1"/>
              </a:solidFill>
              <a:effectLst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tx1"/>
                </a:solidFill>
                <a:effectLst/>
              </a:rPr>
              <a:t>Confederate forces surrendered on July 3, 1863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2490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33425" y="633484"/>
            <a:ext cx="7772400" cy="76200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Battle of Gettysburg, PA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95825" y="1776484"/>
            <a:ext cx="3810000" cy="4191000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sz="2400" dirty="0">
                <a:latin typeface="Arial" pitchFamily="34" charset="0"/>
                <a:cs typeface="Arial" pitchFamily="34" charset="0"/>
              </a:rPr>
              <a:t>July 1-3, 1863, Turning point of the Civil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War </a:t>
            </a:r>
          </a:p>
          <a:p>
            <a:pPr>
              <a:defRPr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Bloodiest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battle (3 days), ending with Picket’s charge, only time the South attempts to invade the North, 51,000 Union and Confederate deaths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0" indent="0">
              <a:buNone/>
              <a:defRPr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4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On 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November 19,1863. President Lincoln gave Gettysburg Address.</a:t>
            </a:r>
          </a:p>
        </p:txBody>
      </p:sp>
      <p:pic>
        <p:nvPicPr>
          <p:cNvPr id="34823" name="Picture 7" descr="gettysburg.jpg                                                 0003128E&#10;RCPS Software                  AC5D15C6:"/>
          <p:cNvPicPr>
            <a:picLocks noGrp="1" noChangeAspect="1" noChangeArrowheads="1"/>
          </p:cNvPicPr>
          <p:nvPr>
            <p:ph type="clipArt"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75" y="2133600"/>
            <a:ext cx="4267200" cy="2905125"/>
          </a:xfrm>
        </p:spPr>
      </p:pic>
    </p:spTree>
    <p:extLst>
      <p:ext uri="{BB962C8B-B14F-4D97-AF65-F5344CB8AC3E}">
        <p14:creationId xmlns:p14="http://schemas.microsoft.com/office/powerpoint/2010/main" val="1580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4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48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48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48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2580406"/>
              </p:ext>
            </p:extLst>
          </p:nvPr>
        </p:nvGraphicFramePr>
        <p:xfrm>
          <a:off x="152400" y="609600"/>
          <a:ext cx="8888412" cy="592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Chart" r:id="rId3" imgW="9385300" imgH="6261100" progId="MSGraph.Chart.8">
                  <p:embed/>
                </p:oleObj>
              </mc:Choice>
              <mc:Fallback>
                <p:oleObj name="Chart" r:id="rId3" imgW="9385300" imgH="6261100" progId="MSGraph.Chart.8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09600"/>
                        <a:ext cx="8888412" cy="592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2"/>
          <p:cNvSpPr>
            <a:spLocks/>
          </p:cNvSpPr>
          <p:nvPr/>
        </p:nvSpPr>
        <p:spPr bwMode="auto">
          <a:xfrm>
            <a:off x="2133600" y="762000"/>
            <a:ext cx="469282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en-US" i="0" dirty="0">
                <a:solidFill>
                  <a:schemeClr val="bg2">
                    <a:lumMod val="25000"/>
                  </a:schemeClr>
                </a:solidFill>
                <a:latin typeface="Times" charset="0"/>
                <a:cs typeface="Times" charset="0"/>
                <a:sym typeface="Times" charset="0"/>
              </a:rPr>
              <a:t>U.S. War Deaths in Thousands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7531"/>
            <a:ext cx="7772400" cy="990600"/>
          </a:xfrm>
        </p:spPr>
        <p:txBody>
          <a:bodyPr/>
          <a:lstStyle/>
          <a:p>
            <a:r>
              <a:rPr lang="en-US" dirty="0" smtClean="0"/>
              <a:t>Gettysburg Address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293694"/>
            <a:ext cx="4343400" cy="4191000"/>
          </a:xfrm>
        </p:spPr>
        <p:txBody>
          <a:bodyPr>
            <a:noAutofit/>
          </a:bodyPr>
          <a:lstStyle/>
          <a:p>
            <a:r>
              <a:rPr lang="en-US" sz="2000" dirty="0">
                <a:latin typeface="Arial" pitchFamily="34" charset="0"/>
                <a:cs typeface="Arial" pitchFamily="34" charset="0"/>
              </a:rPr>
              <a:t> "Four 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score and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seven years ago," 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Lincoln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examined the founding principles of the United States in the context of the 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Civil War,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and memorialized the sacrifices of those who gave their lives at Gettysburg and extolled virtues for the listeners (and the nation) to ensure the survival of America's representative democracy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endParaRPr lang="en-US" sz="2000" dirty="0">
              <a:latin typeface="Arial" pitchFamily="34" charset="0"/>
              <a:cs typeface="Arial" pitchFamily="34" charset="0"/>
            </a:endParaRPr>
          </a:p>
          <a:p>
            <a:r>
              <a:rPr lang="en-US" sz="2000" dirty="0" smtClean="0">
                <a:latin typeface="Arial" pitchFamily="34" charset="0"/>
                <a:cs typeface="Arial" pitchFamily="34" charset="0"/>
              </a:rPr>
              <a:t>That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"government of the people, by the people, for the people, shall not perish from the earth."</a:t>
            </a:r>
          </a:p>
        </p:txBody>
      </p:sp>
      <p:pic>
        <p:nvPicPr>
          <p:cNvPr id="12290" name="Picture 2" descr="http://upload.wikimedia.org/wikipedia/commons/thumb/5/5b/Gettysburg_Address_(poster).jpg/240px-Gettysburg_Address_(poster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4528" y="376133"/>
            <a:ext cx="1752600" cy="2972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udleditions.cast.org/indira/images/books/gettysburg_addres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89194"/>
            <a:ext cx="4165600" cy="312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://www.grammaruntied.com/blog/wp-content/uploads/2009/06/lin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686807"/>
            <a:ext cx="1828800" cy="2513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28540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7" descr="Union Fla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"/>
            <a:ext cx="1676400" cy="102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3" name="Picture 18" descr="Confederate Fla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28600"/>
            <a:ext cx="1676400" cy="1028700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64" name="Rectangle 5"/>
          <p:cNvSpPr>
            <a:spLocks noChangeArrowheads="1"/>
          </p:cNvSpPr>
          <p:nvPr/>
        </p:nvSpPr>
        <p:spPr bwMode="auto">
          <a:xfrm>
            <a:off x="2209800" y="228600"/>
            <a:ext cx="472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How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did the ideas expressed in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Gettysburg Address support the North’s war aims?</a:t>
            </a:r>
          </a:p>
        </p:txBody>
      </p:sp>
      <p:sp>
        <p:nvSpPr>
          <p:cNvPr id="40965" name="Rectangle 9"/>
          <p:cNvSpPr>
            <a:spLocks noChangeArrowheads="1"/>
          </p:cNvSpPr>
          <p:nvPr/>
        </p:nvSpPr>
        <p:spPr bwMode="auto">
          <a:xfrm>
            <a:off x="381000" y="1320707"/>
            <a:ext cx="81534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en-US" sz="2400" b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Gettysburg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Address: Nov. 19,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1863</a:t>
            </a:r>
          </a:p>
          <a:p>
            <a:pPr marL="457200" indent="-457200">
              <a:buFont typeface="Arial" charset="0"/>
              <a:buChar char="•"/>
            </a:pPr>
            <a:endParaRPr lang="en-US" sz="24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Lincoln described the Civil War as a struggle to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preserve a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nation that was dedicated to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proposition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that “all men are created equal” and that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was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ruled by a government “of the people, by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people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, and for the people.”</a:t>
            </a:r>
          </a:p>
          <a:p>
            <a:pPr marL="342900" indent="-342900">
              <a:buFont typeface="Arial" pitchFamily="34" charset="0"/>
              <a:buChar char="•"/>
            </a:pPr>
            <a:endParaRPr lang="en-US" sz="24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Lincoln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believed America was “one nation,” not a   </a:t>
            </a:r>
          </a:p>
          <a:p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collection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of sovereign states. Southerners believed </a:t>
            </a:r>
          </a:p>
          <a:p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that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states had freely joined the union and</a:t>
            </a:r>
          </a:p>
          <a:p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could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freely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leave.</a:t>
            </a:r>
            <a:endParaRPr lang="en-US" sz="24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91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ext Box 2"/>
          <p:cNvSpPr txBox="1">
            <a:spLocks noChangeArrowheads="1"/>
          </p:cNvSpPr>
          <p:nvPr/>
        </p:nvSpPr>
        <p:spPr bwMode="auto">
          <a:xfrm>
            <a:off x="381000" y="319088"/>
            <a:ext cx="81534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-US" sz="4800" b="0" dirty="0">
                <a:solidFill>
                  <a:schemeClr val="tx1"/>
                </a:solidFill>
                <a:effectLst/>
                <a:latin typeface="BilboDisplay" pitchFamily="2" charset="0"/>
              </a:rPr>
              <a:t>Surrender at </a:t>
            </a:r>
            <a:r>
              <a:rPr lang="en-US" sz="4800" b="0" dirty="0" smtClean="0">
                <a:solidFill>
                  <a:schemeClr val="tx1"/>
                </a:solidFill>
                <a:effectLst/>
                <a:latin typeface="BilboDisplay" pitchFamily="2" charset="0"/>
              </a:rPr>
              <a:t>Appomattox Courthouse in VA</a:t>
            </a:r>
            <a:r>
              <a:rPr lang="en-US" sz="4800" b="0" dirty="0">
                <a:solidFill>
                  <a:schemeClr val="tx1"/>
                </a:solidFill>
                <a:effectLst/>
                <a:latin typeface="BilboDisplay" pitchFamily="2" charset="0"/>
              </a:rPr>
              <a:t/>
            </a:r>
            <a:br>
              <a:rPr lang="en-US" sz="4800" b="0" dirty="0">
                <a:solidFill>
                  <a:schemeClr val="tx1"/>
                </a:solidFill>
                <a:effectLst/>
                <a:latin typeface="BilboDisplay" pitchFamily="2" charset="0"/>
              </a:rPr>
            </a:br>
            <a:r>
              <a:rPr lang="en-US" sz="4000" b="0" dirty="0">
                <a:solidFill>
                  <a:schemeClr val="tx1"/>
                </a:solidFill>
                <a:effectLst/>
                <a:latin typeface="BilboDisplay" pitchFamily="2" charset="0"/>
              </a:rPr>
              <a:t>April 9, </a:t>
            </a:r>
            <a:r>
              <a:rPr lang="en-US" sz="4000" b="0" dirty="0" smtClean="0">
                <a:solidFill>
                  <a:schemeClr val="tx1"/>
                </a:solidFill>
                <a:effectLst/>
                <a:latin typeface="BilboDisplay" pitchFamily="2" charset="0"/>
              </a:rPr>
              <a:t>1865</a:t>
            </a:r>
          </a:p>
          <a:p>
            <a:pPr algn="r">
              <a:spcBef>
                <a:spcPct val="50000"/>
              </a:spcBef>
              <a:defRPr/>
            </a:pPr>
            <a:r>
              <a:rPr lang="en-US" sz="4000" b="0" dirty="0" smtClean="0">
                <a:solidFill>
                  <a:schemeClr val="tx1"/>
                </a:solidFill>
                <a:effectLst/>
                <a:latin typeface="BilboDisplay" pitchFamily="2" charset="0"/>
              </a:rPr>
              <a:t>Confederacy surrenders</a:t>
            </a:r>
            <a:endParaRPr lang="en-US" sz="4000" b="0" dirty="0">
              <a:solidFill>
                <a:schemeClr val="tx1"/>
              </a:solidFill>
              <a:effectLst/>
              <a:latin typeface="BilboDisplay" pitchFamily="2" charset="0"/>
            </a:endParaRPr>
          </a:p>
        </p:txBody>
      </p:sp>
      <p:pic>
        <p:nvPicPr>
          <p:cNvPr id="31747" name="Picture 5" descr="AppomattoxCourtHouse"/>
          <p:cNvPicPr>
            <a:picLocks noChangeAspect="1" noChangeArrowheads="1"/>
          </p:cNvPicPr>
          <p:nvPr/>
        </p:nvPicPr>
        <p:blipFill>
          <a:blip r:embed="rId3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600"/>
            <a:ext cx="4114800" cy="31511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8" name="Picture 7" descr="1865_Appomattox_Lees_Surrender_1867_Painting"/>
          <p:cNvPicPr>
            <a:picLocks noChangeAspect="1" noChangeArrowheads="1"/>
          </p:cNvPicPr>
          <p:nvPr/>
        </p:nvPicPr>
        <p:blipFill>
          <a:blip r:embed="rId4">
            <a:lum bright="-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7" t="3230" r="1259" b="4462"/>
          <a:stretch>
            <a:fillRect/>
          </a:stretch>
        </p:blipFill>
        <p:spPr bwMode="auto">
          <a:xfrm>
            <a:off x="4267200" y="2743200"/>
            <a:ext cx="4572000" cy="3727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317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43000"/>
          <a:ext cx="8305800" cy="5029202"/>
        </p:xfrm>
        <a:graphic>
          <a:graphicData uri="http://schemas.openxmlformats.org/drawingml/2006/table">
            <a:tbl>
              <a:tblPr/>
              <a:tblGrid>
                <a:gridCol w="769056"/>
                <a:gridCol w="3153128"/>
                <a:gridCol w="4383616"/>
              </a:tblGrid>
              <a:tr h="52136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Year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Battle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Description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835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1861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-65" charset="0"/>
                        <a:ea typeface="ＭＳ Ｐゴシック" pitchFamily="-65" charset="-128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April—Fort Sumter, S.C.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July—Bull Run, Virginia 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--Union forces surrender at Charleston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--Union army routed by Confederates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89835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1862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Sept.—Antietam, Virginia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Dec.—Fredericksburg, Virginia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--First major Union defeat of Lee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--Lee halts Union advance to Richmond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837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1863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May—Chancellorsville, Virginia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July—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  <a:hlinkClick r:id="rId2" action="ppaction://hlinksldjump"/>
                        </a:rPr>
                        <a:t>Vicksburg, Miss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.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July—Gettysburg, Penn.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--Lee defeats Union and invades North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--Grant captures Vicksburg</a:t>
                      </a:r>
                    </a:p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--Lee’s invasion on North halted, Lee retreats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52136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1864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Sept.—Atlanta, Georgia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--Sherman’s March to the Sea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136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1865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April—Appomattox, Virginia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-65" charset="0"/>
                          <a:ea typeface="ＭＳ Ｐゴシック" pitchFamily="-65" charset="-128"/>
                        </a:rPr>
                        <a:t>--Lee surrenders to Grant, Civil War ends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4815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fld id="{BF732CF3-EC43-4020-A8F6-ADF50AAA85B6}" type="slidenum">
              <a:rPr lang="en-US"/>
              <a:pPr/>
              <a:t>43</a:t>
            </a:fld>
            <a:endParaRPr lang="en-US"/>
          </a:p>
        </p:txBody>
      </p:sp>
      <p:sp>
        <p:nvSpPr>
          <p:cNvPr id="48153" name="Footer Placeholder 3"/>
          <p:cNvSpPr>
            <a:spLocks noGrp="1"/>
          </p:cNvSpPr>
          <p:nvPr>
            <p:ph type="ftr" sz="quarter" idx="16"/>
          </p:nvPr>
        </p:nvSpPr>
        <p:spPr bwMode="auto">
          <a:ln>
            <a:miter lim="800000"/>
            <a:headEnd/>
            <a:tailEnd/>
          </a:ln>
        </p:spPr>
        <p:txBody>
          <a:bodyPr/>
          <a:lstStyle/>
          <a:p>
            <a:r>
              <a:rPr lang="en-US"/>
              <a:t>TAKS Obj. 5    / TEKS  8.30D  also 8.8B  </a:t>
            </a:r>
          </a:p>
        </p:txBody>
      </p:sp>
      <p:sp>
        <p:nvSpPr>
          <p:cNvPr id="47132" name="TextBox 7"/>
          <p:cNvSpPr txBox="1">
            <a:spLocks noChangeArrowheads="1"/>
          </p:cNvSpPr>
          <p:nvPr/>
        </p:nvSpPr>
        <p:spPr bwMode="auto">
          <a:xfrm>
            <a:off x="1676400" y="228600"/>
            <a:ext cx="5867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alibri" pitchFamily="-65" charset="0"/>
              </a:rPr>
              <a:t>SELECTED BATTLES OF THE CIVIL WAR, 1861--1865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101" y="244475"/>
            <a:ext cx="9093673" cy="6248400"/>
          </a:xfrm>
          <a:noFill/>
          <a:ln/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46931" y="1600200"/>
            <a:ext cx="1295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>
                <a:effectLst/>
              </a:rPr>
              <a:t>Battle of Ft. Sumter (and Bull Run) 1861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3733800" y="1447800"/>
            <a:ext cx="1447800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0" dirty="0">
                <a:effectLst/>
              </a:rPr>
              <a:t>Battle of </a:t>
            </a:r>
            <a:r>
              <a:rPr lang="en-US" sz="2400" b="0" dirty="0" err="1">
                <a:effectLst/>
              </a:rPr>
              <a:t>Gettys</a:t>
            </a:r>
            <a:r>
              <a:rPr lang="en-US" sz="2400" b="0" dirty="0">
                <a:effectLst/>
              </a:rPr>
              <a:t>-burg (July, 1863)</a:t>
            </a:r>
          </a:p>
          <a:p>
            <a:pPr>
              <a:spcBef>
                <a:spcPct val="50000"/>
              </a:spcBef>
            </a:pPr>
            <a:endParaRPr lang="en-US" sz="2400" b="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4686300" y="4343400"/>
            <a:ext cx="1752600" cy="22447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000" b="0" dirty="0">
                <a:solidFill>
                  <a:schemeClr val="tx1"/>
                </a:solidFill>
                <a:effectLst/>
              </a:rPr>
              <a:t>Turning point of the war, last</a:t>
            </a:r>
          </a:p>
          <a:p>
            <a:r>
              <a:rPr lang="en-US" sz="2000" b="0" dirty="0">
                <a:solidFill>
                  <a:schemeClr val="tx1"/>
                </a:solidFill>
                <a:effectLst/>
              </a:rPr>
              <a:t>time the South invaded North</a:t>
            </a:r>
            <a:endParaRPr lang="en-US" sz="20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1981200" y="2667000"/>
            <a:ext cx="152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January, 1863</a:t>
            </a:r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2819400" y="4572000"/>
            <a:ext cx="1752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2971800" y="4360492"/>
            <a:ext cx="1524000" cy="193992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Lincoln’s order that all slaves in rebellious territories were free.</a:t>
            </a:r>
          </a:p>
        </p:txBody>
      </p:sp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7086600" y="1600199"/>
            <a:ext cx="16764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Appomotox</a:t>
            </a:r>
            <a:r>
              <a:rPr lang="en-US" sz="2000" b="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Courthouse-April, 1865 Confederate Gen. Lee surrenders</a:t>
            </a: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5562600" y="26670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0">
                <a:solidFill>
                  <a:schemeClr val="tx1"/>
                </a:solidFill>
                <a:effectLst/>
              </a:rPr>
              <a:t>July, 1863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513" y="4038600"/>
            <a:ext cx="8751887" cy="231775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en-US" sz="2700" smtClean="0"/>
              <a:t>The speech above shows that Lincoln believed that the South should — 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/>
              <a:t>A </a:t>
            </a:r>
            <a:r>
              <a:rPr lang="en-US" sz="2400" smtClean="0"/>
              <a:t>be allowed to continue the practice of slavery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/>
              <a:t>B </a:t>
            </a:r>
            <a:r>
              <a:rPr lang="en-US" sz="2400" smtClean="0"/>
              <a:t>pay for the damages suffered by the Union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/>
              <a:t>C </a:t>
            </a:r>
            <a:r>
              <a:rPr lang="en-US" sz="2400" smtClean="0"/>
              <a:t>receive fair treatment after the war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/>
              <a:t>D </a:t>
            </a:r>
            <a:r>
              <a:rPr lang="en-US" sz="2400" smtClean="0"/>
              <a:t>be punished for seceding from the Union</a:t>
            </a:r>
          </a:p>
          <a:p>
            <a:pPr eaLnBrk="1" hangingPunct="1">
              <a:lnSpc>
                <a:spcPct val="80000"/>
              </a:lnSpc>
            </a:pPr>
            <a:endParaRPr lang="en-US" sz="270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History</a:t>
            </a:r>
          </a:p>
        </p:txBody>
      </p:sp>
      <p:pic>
        <p:nvPicPr>
          <p:cNvPr id="174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3513" y="274638"/>
            <a:ext cx="6542087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1" name="Object 2"/>
          <p:cNvGraphicFramePr>
            <a:graphicFrameLocks/>
          </p:cNvGraphicFramePr>
          <p:nvPr/>
        </p:nvGraphicFramePr>
        <p:xfrm>
          <a:off x="404337" y="457200"/>
          <a:ext cx="8125301" cy="62707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1" name="Chart" r:id="rId3" imgW="0" imgH="0" progId="MSGraph.Chart.8">
                  <p:embed/>
                </p:oleObj>
              </mc:Choice>
              <mc:Fallback>
                <p:oleObj name="Chart" r:id="rId3" imgW="0" imgH="0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37" y="457200"/>
                        <a:ext cx="8125301" cy="62707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5073890"/>
      </p:ext>
    </p:extLst>
  </p:cSld>
  <p:clrMapOvr>
    <a:masterClrMapping/>
  </p:clrMapOvr>
  <p:transition spd="med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5" name="Object 2"/>
          <p:cNvGraphicFramePr>
            <a:graphicFrameLocks/>
          </p:cNvGraphicFramePr>
          <p:nvPr/>
        </p:nvGraphicFramePr>
        <p:xfrm>
          <a:off x="632937" y="457200"/>
          <a:ext cx="7665243" cy="6099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5" name="Chart" r:id="rId3" imgW="0" imgH="0" progId="MSGraph.Chart.8">
                  <p:embed/>
                </p:oleObj>
              </mc:Choice>
              <mc:Fallback>
                <p:oleObj name="Chart" r:id="rId3" imgW="0" imgH="0" progId="MSGraph.Chart.8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937" y="457200"/>
                        <a:ext cx="7665243" cy="60993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2166700"/>
      </p:ext>
    </p:extLst>
  </p:cSld>
  <p:clrMapOvr>
    <a:masterClrMapping/>
  </p:clrMapOvr>
  <p:transition spd="med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5943600"/>
          </a:xfrm>
        </p:spPr>
        <p:txBody>
          <a:bodyPr/>
          <a:lstStyle/>
          <a:p>
            <a:endParaRPr lang="en-US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229600" cy="4572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 Nation Divided</a:t>
            </a:r>
          </a:p>
        </p:txBody>
      </p:sp>
      <p:pic>
        <p:nvPicPr>
          <p:cNvPr id="7172" name="Picture 4" descr="civ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8200"/>
            <a:ext cx="9144000" cy="601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579438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UNION</a:t>
            </a:r>
          </a:p>
        </p:txBody>
      </p:sp>
      <p:pic>
        <p:nvPicPr>
          <p:cNvPr id="3077" name="Picture 5" descr="the un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609600"/>
            <a:ext cx="4752975" cy="1947804"/>
          </a:xfrm>
          <a:prstGeom prst="rect">
            <a:avLst/>
          </a:prstGeom>
          <a:noFill/>
        </p:spPr>
      </p:pic>
      <p:pic>
        <p:nvPicPr>
          <p:cNvPr id="3078" name="Picture 6" descr="lincol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964386"/>
            <a:ext cx="2754130" cy="3335358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4419600" y="3124200"/>
            <a:ext cx="41148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Abraham Lincoln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defRPr/>
            </a:pPr>
            <a:endParaRPr lang="en-US" sz="2400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President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of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United States during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Civil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War, who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insisted that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the Union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be held </a:t>
            </a:r>
            <a:r>
              <a:rPr lang="en-US" sz="2400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together, by </a:t>
            </a:r>
            <a:r>
              <a:rPr lang="en-US" sz="2400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force if necessary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579438"/>
          </a:xfrm>
        </p:spPr>
        <p:txBody>
          <a:bodyPr/>
          <a:lstStyle/>
          <a:p>
            <a:pPr algn="ctr"/>
            <a:r>
              <a:rPr 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THE UNION</a:t>
            </a:r>
          </a:p>
        </p:txBody>
      </p:sp>
      <p:pic>
        <p:nvPicPr>
          <p:cNvPr id="3077" name="Picture 5" descr="the un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609600"/>
            <a:ext cx="4752975" cy="1947804"/>
          </a:xfrm>
          <a:prstGeom prst="rect">
            <a:avLst/>
          </a:prstGeom>
          <a:noFill/>
        </p:spPr>
      </p:pic>
      <p:pic>
        <p:nvPicPr>
          <p:cNvPr id="6146" name="Picture 2" descr="http://toappomattox.files.wordpress.com/2011/09/grant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055" y="2887064"/>
            <a:ext cx="2793039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0" y="3200400"/>
            <a:ext cx="4572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Ulysses S. Grant: </a:t>
            </a:r>
            <a:endParaRPr lang="en-US" b="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endParaRPr lang="en-US" b="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Union </a:t>
            </a: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military commander,</a:t>
            </a:r>
          </a:p>
          <a:p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who </a:t>
            </a: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won victories over the South </a:t>
            </a:r>
            <a:r>
              <a:rPr lang="en-US" b="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after several </a:t>
            </a:r>
            <a:r>
              <a:rPr lang="en-US" b="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other Union commanders had failed</a:t>
            </a:r>
          </a:p>
        </p:txBody>
      </p:sp>
    </p:spTree>
    <p:extLst>
      <p:ext uri="{BB962C8B-B14F-4D97-AF65-F5344CB8AC3E}">
        <p14:creationId xmlns:p14="http://schemas.microsoft.com/office/powerpoint/2010/main" val="214949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  <p:tag name="TYP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  <p:tag name="TYPE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  <p:tag name="QUESTION" val="1"/>
  <p:tag name="TYPE" val="0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3171</TotalTime>
  <Words>1380</Words>
  <Application>Microsoft Office PowerPoint</Application>
  <PresentationFormat>On-screen Show (4:3)</PresentationFormat>
  <Paragraphs>256</Paragraphs>
  <Slides>45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8" baseType="lpstr">
      <vt:lpstr>ＭＳ Ｐゴシック</vt:lpstr>
      <vt:lpstr>Arial</vt:lpstr>
      <vt:lpstr>BilboDisplay</vt:lpstr>
      <vt:lpstr>Calibri</vt:lpstr>
      <vt:lpstr>Comic Sans MS</vt:lpstr>
      <vt:lpstr>Constantia</vt:lpstr>
      <vt:lpstr>HG明朝E</vt:lpstr>
      <vt:lpstr>New York</vt:lpstr>
      <vt:lpstr>Times</vt:lpstr>
      <vt:lpstr>Wingdings 2</vt:lpstr>
      <vt:lpstr>ヒラギノ明朝 ProN W3</vt:lpstr>
      <vt:lpstr>Paper</vt:lpstr>
      <vt:lpstr>Chart</vt:lpstr>
      <vt:lpstr>THE CIVIL WAR (1861-1865)</vt:lpstr>
      <vt:lpstr>Main Causes</vt:lpstr>
      <vt:lpstr>The Civil War: Union (North) vs. Confederacy (South)</vt:lpstr>
      <vt:lpstr>PowerPoint Presentation</vt:lpstr>
      <vt:lpstr>PowerPoint Presentation</vt:lpstr>
      <vt:lpstr>PowerPoint Presentation</vt:lpstr>
      <vt:lpstr>A Nation Divided</vt:lpstr>
      <vt:lpstr>THE UNION</vt:lpstr>
      <vt:lpstr>THE UNION</vt:lpstr>
      <vt:lpstr>THE UNION</vt:lpstr>
      <vt:lpstr>THE UNION</vt:lpstr>
      <vt:lpstr>Northern Strategy</vt:lpstr>
      <vt:lpstr>PowerPoint Presentation</vt:lpstr>
      <vt:lpstr>THE CONFEDERACY</vt:lpstr>
      <vt:lpstr>THE CONFEDERACY</vt:lpstr>
      <vt:lpstr>THE CONFEDERACY</vt:lpstr>
      <vt:lpstr>THE CONFEDERACY</vt:lpstr>
      <vt:lpstr>Confederacy Strategy</vt:lpstr>
      <vt:lpstr>Confederacy Strategy</vt:lpstr>
      <vt:lpstr>Civil War Armaments &amp; Technology</vt:lpstr>
      <vt:lpstr>PowerPoint Presentation</vt:lpstr>
      <vt:lpstr>“Why did they fight in lines?” “Were they Stupid?” NO!!!!</vt:lpstr>
      <vt:lpstr>Wagon Trains</vt:lpstr>
      <vt:lpstr>Howitzers</vt:lpstr>
      <vt:lpstr>Gatling Gun</vt:lpstr>
      <vt:lpstr>Ironclad ships</vt:lpstr>
      <vt:lpstr>Springfield Rifle</vt:lpstr>
      <vt:lpstr>Telegraph</vt:lpstr>
      <vt:lpstr>Train</vt:lpstr>
      <vt:lpstr>Disease</vt:lpstr>
      <vt:lpstr>PowerPoint Presentation</vt:lpstr>
      <vt:lpstr>Clara Barton</vt:lpstr>
      <vt:lpstr>The Civil War Begins</vt:lpstr>
      <vt:lpstr>The Civil War Begins</vt:lpstr>
      <vt:lpstr>Antietam </vt:lpstr>
      <vt:lpstr>The Coming of Emancipation</vt:lpstr>
      <vt:lpstr>PowerPoint Presentation</vt:lpstr>
      <vt:lpstr>The Battle of Vicksburg, MS</vt:lpstr>
      <vt:lpstr>The Battle of Gettysburg, PA</vt:lpstr>
      <vt:lpstr>Gettysburg Address</vt:lpstr>
      <vt:lpstr>PowerPoint Presentation</vt:lpstr>
      <vt:lpstr>PowerPoint Presentation</vt:lpstr>
      <vt:lpstr>PowerPoint Presentation</vt:lpstr>
      <vt:lpstr>PowerPoint Presentation</vt:lpstr>
      <vt:lpstr>History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CIVIL WAR 1861-1865</dc:title>
  <dc:creator>Michael Hawley</dc:creator>
  <cp:lastModifiedBy>Nicoletti, Michael</cp:lastModifiedBy>
  <cp:revision>219</cp:revision>
  <dcterms:created xsi:type="dcterms:W3CDTF">2006-02-06T17:45:53Z</dcterms:created>
  <dcterms:modified xsi:type="dcterms:W3CDTF">2014-02-03T15:53:44Z</dcterms:modified>
</cp:coreProperties>
</file>